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</p:sldIdLst>
  <p:sldSz cx="12192000" cy="6858000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60" userDrawn="1">
          <p15:clr>
            <a:srgbClr val="A4A3A4"/>
          </p15:clr>
        </p15:guide>
        <p15:guide id="1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984" y="-312"/>
      </p:cViewPr>
      <p:guideLst>
        <p:guide orient="horz" pos="2160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tags" Target="tags/tag1.xml" /><Relationship Id="rId17" Type="http://schemas.openxmlformats.org/officeDocument/2006/relationships/presProps" Target="presProps.xml" /><Relationship Id="rId18" Type="http://schemas.openxmlformats.org/officeDocument/2006/relationships/viewProps" Target="viewProps.xml" /><Relationship Id="rId19" Type="http://schemas.openxmlformats.org/officeDocument/2006/relationships/theme" Target="theme/theme1.xml" /><Relationship Id="rId2" Type="http://schemas.openxmlformats.org/officeDocument/2006/relationships/notesMaster" Target="notesMasters/notesMaster1.xml" /><Relationship Id="rId20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DFF52C9-7957-45C7-8399-FC0CF37E10E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26086E6-EE78-4D1D-B11B-A16D892B376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449C744-D0C7-4B84-B114-367A659C0031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51510BA-8CCD-42A6-B7D8-434C0614A1D5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5CA677B-21C3-40A7-B5E5-60544EFB782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B3DD6EF-C097-469F-9605-B5FA13AD6F1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CFE6CA7-4234-416B-8230-C2B6A097355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2B5AD66-BD70-41BB-9880-3A30AC1A6D4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F083FB0-76AD-4C7B-B366-4FB3C8C2F0B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8F3548B-CC82-43AA-B3D1-04C63F9B6BE3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6A83FE0-624A-4CC4-A06A-36E2EE68C61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ACA8150-3A99-4702-9B3C-01FE73FF0EE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A52FC49-1B78-4F08-8FD8-BC6C4E16E4C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DC22E83-7EDF-41AE-AE4E-30A8CD532D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D7D96A7-342E-4D35-BD8D-ED2B57FE49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DC22E83-7EDF-41AE-AE4E-30A8CD532D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D7D96A7-342E-4D35-BD8D-ED2B57FE49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22E83-7EDF-41AE-AE4E-30A8CD532D25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96A7-342E-4D35-BD8D-ED2B57FE498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Relationship Id="rId4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30.jpeg" /><Relationship Id="rId4" Type="http://schemas.openxmlformats.org/officeDocument/2006/relationships/image" Target="../media/image31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32.jpeg" /><Relationship Id="rId4" Type="http://schemas.openxmlformats.org/officeDocument/2006/relationships/image" Target="../media/image33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33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3.jpeg" /><Relationship Id="rId4" Type="http://schemas.openxmlformats.org/officeDocument/2006/relationships/image" Target="../media/image4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5.jpeg" /><Relationship Id="rId4" Type="http://schemas.openxmlformats.org/officeDocument/2006/relationships/image" Target="../media/image6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openxmlformats.org/officeDocument/2006/relationships/image" Target="../media/image9.png" /><Relationship Id="rId6" Type="http://schemas.openxmlformats.org/officeDocument/2006/relationships/image" Target="../media/image10.jpe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13.jpeg" /><Relationship Id="rId4" Type="http://schemas.openxmlformats.org/officeDocument/2006/relationships/image" Target="../media/image14.jpeg" /><Relationship Id="rId5" Type="http://schemas.openxmlformats.org/officeDocument/2006/relationships/image" Target="../media/image15.jpeg" /><Relationship Id="rId6" Type="http://schemas.openxmlformats.org/officeDocument/2006/relationships/image" Target="../media/image16.jpeg" /><Relationship Id="rId7" Type="http://schemas.openxmlformats.org/officeDocument/2006/relationships/image" Target="../media/image17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8.jpeg" /><Relationship Id="rId4" Type="http://schemas.openxmlformats.org/officeDocument/2006/relationships/image" Target="../media/image19.jpeg" /><Relationship Id="rId5" Type="http://schemas.openxmlformats.org/officeDocument/2006/relationships/image" Target="../media/image20.png" /><Relationship Id="rId6" Type="http://schemas.openxmlformats.org/officeDocument/2006/relationships/image" Target="../media/image5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21.jpeg" /><Relationship Id="rId4" Type="http://schemas.openxmlformats.org/officeDocument/2006/relationships/image" Target="../media/image22.jpeg" /><Relationship Id="rId5" Type="http://schemas.openxmlformats.org/officeDocument/2006/relationships/image" Target="../media/image23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5.jpeg" /><Relationship Id="rId4" Type="http://schemas.openxmlformats.org/officeDocument/2006/relationships/image" Target="../media/image24.png" /><Relationship Id="rId5" Type="http://schemas.openxmlformats.org/officeDocument/2006/relationships/image" Target="../media/image25.png" /><Relationship Id="rId6" Type="http://schemas.openxmlformats.org/officeDocument/2006/relationships/image" Target="../media/image26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27.jpeg" /><Relationship Id="rId4" Type="http://schemas.openxmlformats.org/officeDocument/2006/relationships/image" Target="../media/image28.jpeg" /><Relationship Id="rId5" Type="http://schemas.openxmlformats.org/officeDocument/2006/relationships/image" Target="../media/image29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17" y="3158321"/>
            <a:ext cx="4995329" cy="28317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493489" y="2193429"/>
            <a:ext cx="11022167" cy="988409"/>
          </a:xfrm>
        </p:spPr>
        <p:txBody>
          <a:bodyPr>
            <a:normAutofit/>
          </a:bodyPr>
          <a:lstStyle/>
          <a:p>
            <a:r>
              <a:rPr lang="ru-RU" sz="3600" b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Пища и здоровое питание. Основы здорового питания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809025" y="2887644"/>
            <a:ext cx="9144000" cy="541356"/>
          </a:xfrm>
        </p:spPr>
        <p:txBody>
          <a:bodyPr>
            <a:normAutofit/>
          </a:bodyPr>
          <a:lstStyle/>
          <a:p>
            <a:r>
              <a:rPr lang="ru-RU" sz="3600" b="0" smtClean="0"/>
              <a:t> </a:t>
            </a:r>
            <a:endParaRPr lang="ru-RU" sz="3600" b="0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endParaRPr lang="ru-RU" sz="3600" b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1533" y="4225960"/>
            <a:ext cx="5172405" cy="69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автор: Бурдина Наталья Александровна</a:t>
            </a:r>
          </a:p>
          <a:p>
            <a:pPr algn="l"/>
            <a:r>
              <a:rPr lang="ru-RU" sz="2000" b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Учитель труда (технологии) </a:t>
            </a:r>
            <a:endParaRPr lang="ru-RU" sz="2000" b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2232219" y="366887"/>
            <a:ext cx="8534400" cy="130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>
                <a:latin typeface="Times New Roman" pitchFamily="18" charset="0"/>
              </a:rPr>
              <a:t>Муниципальное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автономное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общеобразовательное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учреждение</a:t>
            </a:r>
          </a:p>
          <a:p>
            <a:pPr algn="ctr"/>
            <a:r>
              <a:rPr lang="en-US" altLang="ru-RU" sz="2000">
                <a:latin typeface="Times New Roman" pitchFamily="18" charset="0"/>
              </a:rPr>
              <a:t> </a:t>
            </a:r>
            <a:r>
              <a:rPr lang="ru-RU" altLang="en-US" sz="2000">
                <a:latin typeface="Times New Roman" pitchFamily="18" charset="0"/>
              </a:rPr>
              <a:t>«</a:t>
            </a:r>
            <a:r>
              <a:rPr lang="en-US" altLang="en-US" sz="2000">
                <a:latin typeface="Times New Roman" pitchFamily="18" charset="0"/>
              </a:rPr>
              <a:t>Основная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общеобразовательная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школа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altLang="en-US" sz="2000">
                <a:latin typeface="Times New Roman" pitchFamily="18" charset="0"/>
              </a:rPr>
              <a:t>№</a:t>
            </a:r>
            <a:r>
              <a:rPr lang="en-US" altLang="ru-RU" sz="2000">
                <a:latin typeface="Times New Roman" pitchFamily="18" charset="0"/>
              </a:rPr>
              <a:t> 280 </a:t>
            </a:r>
            <a:r>
              <a:rPr lang="en-US" altLang="en-US" sz="2000">
                <a:latin typeface="Times New Roman" pitchFamily="18" charset="0"/>
              </a:rPr>
              <a:t>п</a:t>
            </a:r>
            <a:r>
              <a:rPr lang="en-US" altLang="ru-RU" sz="2000">
                <a:latin typeface="Times New Roman" pitchFamily="18" charset="0"/>
              </a:rPr>
              <a:t>. </a:t>
            </a:r>
            <a:r>
              <a:rPr lang="en-US" altLang="en-US" sz="2000">
                <a:latin typeface="Times New Roman" pitchFamily="18" charset="0"/>
              </a:rPr>
              <a:t>Оленья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Губа</a:t>
            </a:r>
            <a:r>
              <a:rPr lang="ru-RU" altLang="en-US" sz="2000">
                <a:latin typeface="Times New Roman" pitchFamily="18" charset="0"/>
              </a:rPr>
              <a:t>»</a:t>
            </a:r>
            <a:r>
              <a:rPr lang="en-US" altLang="ru-RU" sz="2000">
                <a:latin typeface="Times New Roman" pitchFamily="18" charset="0"/>
              </a:rPr>
              <a:t> </a:t>
            </a:r>
          </a:p>
          <a:p>
            <a:pPr algn="ctr"/>
            <a:r>
              <a:rPr lang="en-US" altLang="en-US" sz="2000">
                <a:latin typeface="Times New Roman" pitchFamily="18" charset="0"/>
              </a:rPr>
              <a:t>имени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Героя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Российской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Федерации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Дениса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Александровича</a:t>
            </a:r>
            <a:r>
              <a:rPr lang="en-US" altLang="ru-RU" sz="2000">
                <a:latin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</a:rPr>
              <a:t>Опарина</a:t>
            </a:r>
            <a:endParaRPr lang="ru-RU" altLang="en-US" sz="2000">
              <a:latin typeface="Times New Roman" panose="02020603050405020304" pitchFamily="18" charset="0"/>
            </a:endParaRPr>
          </a:p>
          <a:p>
            <a:pPr algn="ctr"/>
            <a:endParaRPr lang="ru-RU" altLang="en-US" sz="2000">
              <a:latin typeface="Times New Roman" pitchFamily="18" charset="0"/>
            </a:endParaRPr>
          </a:p>
        </p:txBody>
      </p:sp>
      <p:pic>
        <p:nvPicPr>
          <p:cNvPr id="8" name="Изображение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" y="280988"/>
            <a:ext cx="2111375" cy="2084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4" y="2221169"/>
            <a:ext cx="2885902" cy="21635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33269" y="-84580"/>
            <a:ext cx="10515600" cy="1325563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Принципы рационального питания.</a:t>
            </a:r>
            <a:endParaRPr lang="ru-RU" b="1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449705" y="1240983"/>
            <a:ext cx="11452485" cy="4800053"/>
          </a:xfrm>
        </p:spPr>
        <p:txBody>
          <a:bodyPr/>
          <a:lstStyle/>
          <a:p>
            <a:pPr marL="0" indent="0" algn="just">
              <a:buNone/>
            </a:pP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Питание с наибольшей пользой для здоровья и жизнедеятельности человека называют рациональным.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414479" y="4508837"/>
            <a:ext cx="3117954" cy="1244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Соблюдение режима питания</a:t>
            </a:r>
            <a:endParaRPr lang="ru-RU" sz="280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9834" y="4510439"/>
            <a:ext cx="3164174" cy="1319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меренность в употреблении пищи</a:t>
            </a:r>
            <a:endParaRPr lang="ru-RU" sz="280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85051" y="4510439"/>
            <a:ext cx="3164174" cy="1319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Разнообразие</a:t>
            </a:r>
            <a:endParaRPr lang="ru-RU" sz="280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13879" y="2095422"/>
            <a:ext cx="5306518" cy="1560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Принципы рационального питания.</a:t>
            </a:r>
            <a:endParaRPr lang="ru-RU" sz="280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311921" y="3655999"/>
            <a:ext cx="3955217" cy="8544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267138" y="3655999"/>
            <a:ext cx="3706318" cy="8528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6267138" y="3655999"/>
            <a:ext cx="0" cy="8544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rcRect l="21181" t="5110" r="20297" b="7264"/>
          <a:stretch>
            <a:fillRect/>
          </a:stretch>
        </p:blipFill>
        <p:spPr>
          <a:xfrm>
            <a:off x="9258631" y="2045757"/>
            <a:ext cx="2296912" cy="2137589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Принципы рационального питания.</a:t>
            </a:r>
            <a:endParaRPr lang="ru-RU" b="1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12" y="1286747"/>
            <a:ext cx="6875468" cy="5316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5281" y="2128604"/>
            <a:ext cx="3357794" cy="283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Принципы здорового питания схематически изображаются в виде пирамиды питания. Продукты, помещённые в основании пирамиды, следует употреблять в пищу как можно чаще. Продукты, находящихся на вершине пирамиды, употреблять в ограниченных количествах или избегать их.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35261"/>
          <a:stretch>
            <a:fillRect/>
          </a:stretch>
        </p:blipFill>
        <p:spPr bwMode="auto">
          <a:xfrm>
            <a:off x="10235523" y="4486906"/>
            <a:ext cx="1546746" cy="20542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  <a: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Задания </a:t>
            </a:r>
            <a:r>
              <a:rPr lang="ru-RU" b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тренировочного модуля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</a:t>
            </a:r>
            <a:r>
              <a:rPr lang="ru-RU" b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Найдите </a:t>
            </a:r>
            <a:r>
              <a:rPr lang="ru-RU" b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продукты животного </a:t>
            </a:r>
            <a: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происхождения</a:t>
            </a:r>
          </a:p>
          <a:p>
            <a:pPr marL="0" indent="0">
              <a:buNone/>
            </a:pP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Сахар           Мясо              Сыр             Крупа        Фрукты</a:t>
            </a:r>
          </a:p>
          <a:p>
            <a:pPr marL="0" indent="0">
              <a:buNone/>
            </a:pP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Молоко       Хлеб               Овощ          Орехи        Рыба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Яйца             Кефир            Мёд</a:t>
            </a:r>
          </a:p>
          <a:p>
            <a:pPr marL="0" indent="0">
              <a:buNone/>
            </a:pPr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r="35261"/>
          <a:stretch>
            <a:fillRect/>
          </a:stretch>
        </p:blipFill>
        <p:spPr bwMode="auto">
          <a:xfrm>
            <a:off x="10208303" y="4467642"/>
            <a:ext cx="1546746" cy="20542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805537" y="4319458"/>
            <a:ext cx="3702569" cy="1903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Пояснение: Пища животного происхождения – это пища, которую человек получает непосредственно от животных или в процессе её дальнейшей переработки.</a:t>
            </a: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Задания тренировочного модуля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60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Выберите все верные утверждения</a:t>
            </a:r>
            <a:r>
              <a:rPr lang="ru-RU" sz="36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600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Калорийность – это число приёмов пищи.</a:t>
            </a:r>
          </a:p>
          <a:p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пищевом рационе человека должно быть одинаковое количество белков, жиров и углеводов.</a:t>
            </a:r>
          </a:p>
          <a:p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Режим питания, умеренность и разнообразие – принципы рационального питания.</a:t>
            </a:r>
          </a:p>
          <a:p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Рациональное питание должно включать в себя 2 или 3 приёма пищи.</a:t>
            </a:r>
          </a:p>
          <a:p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Продукты питания можно употреблять в пищу в сыром виде или после их приготовления.</a:t>
            </a:r>
          </a:p>
          <a:p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Продукты питания, помещённые в основании пирамиды питания, следует употреблять как можно чаще.</a:t>
            </a:r>
          </a:p>
          <a:p>
            <a:endParaRPr lang="ru-RU"/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b="6537"/>
          <a:stretch>
            <a:fillRect/>
          </a:stretch>
        </p:blipFill>
        <p:spPr>
          <a:xfrm>
            <a:off x="5909267" y="2738507"/>
            <a:ext cx="6282733" cy="3911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9801" y="1245377"/>
            <a:ext cx="4169295" cy="3660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83171" y="336364"/>
            <a:ext cx="11020793" cy="1325563"/>
          </a:xfrm>
        </p:spPr>
        <p:txBody>
          <a:bodyPr>
            <a:normAutofit fontScale="90000"/>
          </a:bodyPr>
          <a:lstStyle/>
          <a:p>
            <a:r>
              <a:rPr lang="ru-RU" sz="43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Перечень вопросов, рассматриваемых на уроке:</a:t>
            </a:r>
            <a:b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b="1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4469096" y="1078212"/>
            <a:ext cx="7047876" cy="2428406"/>
          </a:xfrm>
        </p:spPr>
        <p:txBody>
          <a:bodyPr>
            <a:normAutofit fontScale="92500" lnSpcReduction="10000"/>
          </a:bodyPr>
          <a:lstStyle/>
          <a:p>
            <a:endParaRPr lang="ru-RU" smtClean="0"/>
          </a:p>
          <a:p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Понятия кулинария и питание.</a:t>
            </a:r>
          </a:p>
          <a:p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Пищевые вещества, необходимые человеку: белки, жиры углеводы, минеральные соли, витамины и вода.</a:t>
            </a:r>
          </a:p>
          <a:p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Принципы рационального питания.</a:t>
            </a:r>
            <a:endParaRPr lang="ru-RU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30348" r="30644"/>
          <a:stretch>
            <a:fillRect/>
          </a:stretch>
        </p:blipFill>
        <p:spPr>
          <a:xfrm>
            <a:off x="231097" y="4458826"/>
            <a:ext cx="1334125" cy="23654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194214" y="649287"/>
            <a:ext cx="10515600" cy="1325563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Понятия кулинария и питание.</a:t>
            </a:r>
            <a:b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b="1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1454045" y="2283157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mtClean="0"/>
              <a:t>	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 употребляет в пищу продукты, которые в пищеварительной системе проходят сложные изменения и превращения. В результате этих преобразований часть пищи постепенно превращается в вещества самого организма, то есть усваивается, часть расходуется в виде энергии на осуществление процессов жизнедеятельности, а неусвоенные продукты выводятся из организма.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Научиться правильно готовить полноценную здоровую пищу помогает наука о питании – кулинария – это искусство приготовления вкусной и здоровой пищи.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b="1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5" y="172233"/>
            <a:ext cx="2182557" cy="16338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4045" y="1497797"/>
            <a:ext cx="10283254" cy="93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«Мы живём не для того чтобы есть, а едим для того чтобы жить.»</a:t>
            </a:r>
          </a:p>
          <a:p>
            <a:pPr algn="r"/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(Сократ)</a:t>
            </a:r>
            <a:endParaRPr lang="ru-RU" sz="280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204" y="5292233"/>
            <a:ext cx="2529677" cy="1602458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3360">
            <a:off x="7208424" y="737498"/>
            <a:ext cx="1983728" cy="198008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0644">
            <a:off x="285000" y="3364013"/>
            <a:ext cx="3471502" cy="2142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03" y="592489"/>
            <a:ext cx="2305422" cy="15827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556578" y="-142597"/>
            <a:ext cx="10515600" cy="1325563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Понятия кулинария и питание.</a:t>
            </a:r>
            <a:endParaRPr lang="ru-RU" b="1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31131" y="2061555"/>
            <a:ext cx="4206240" cy="36297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Питание – процесс </a:t>
            </a:r>
            <a:r>
              <a:rPr lang="ru-RU" sz="200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потребления и усвоения организмом питательных веществ, необходимых для роста, развития, поддержания жизнедеятельности </a:t>
            </a:r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работоспособности.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9788610" y="312441"/>
            <a:ext cx="1501138" cy="1531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белки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123618" y="4708473"/>
            <a:ext cx="1572141" cy="15851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углеводы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2020751" y="764364"/>
            <a:ext cx="2118375" cy="2072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минеральные соли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87800" y="2332451"/>
            <a:ext cx="1614052" cy="1622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вода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56578" y="4921867"/>
            <a:ext cx="1658389" cy="17372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витамины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 flipV="1">
            <a:off x="7421381" y="1619947"/>
            <a:ext cx="2587066" cy="9731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8037371" y="3876451"/>
            <a:ext cx="2210876" cy="618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421381" y="5159775"/>
            <a:ext cx="702237" cy="341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2214967" y="5159775"/>
            <a:ext cx="2232154" cy="6307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 flipV="1">
            <a:off x="1801852" y="3143751"/>
            <a:ext cx="2029279" cy="73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4044435" y="2332451"/>
            <a:ext cx="402686" cy="260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7" name="Рисунок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386" y="5399299"/>
            <a:ext cx="1290570" cy="133778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84602" flipH="1">
            <a:off x="8876739" y="2166585"/>
            <a:ext cx="2404480" cy="156680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10248247" y="3759442"/>
            <a:ext cx="1526768" cy="14704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жиры 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1" y="2343944"/>
            <a:ext cx="1807029" cy="11381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72" y="1367634"/>
            <a:ext cx="1329418" cy="13294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3930" y="686594"/>
            <a:ext cx="3314700" cy="3314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27571"/>
            <a:ext cx="3417672" cy="23605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62000" y="248017"/>
            <a:ext cx="11233340" cy="1325563"/>
          </a:xfrm>
        </p:spPr>
        <p:txBody>
          <a:bodyPr>
            <a:noAutofit/>
          </a:bodyPr>
          <a:lstStyle/>
          <a:p>
            <a:r>
              <a:rPr lang="ru-RU" sz="36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Пищевые вещества, необходимые человеку: белки, жиры углеводы, минеральные соли, витамины и вода</a:t>
            </a:r>
            <a:r>
              <a:rPr lang="ru-RU" sz="3600" b="1" smtClean="0"/>
              <a:t>.</a:t>
            </a:r>
            <a:br>
              <a:rPr lang="ru-RU" sz="3600" b="1" smtClean="0"/>
            </a:br>
            <a:endParaRPr lang="ru-RU" sz="3600" b="1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mtClean="0"/>
              <a:t>	</a:t>
            </a: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 smtClean="0"/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4002462" y="1241752"/>
            <a:ext cx="4455622" cy="1197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Белки – незаменимая часть рациона питания человека, потому что каждая клетка организма состоит главным образом из белков. 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15200" y="3303992"/>
            <a:ext cx="4206240" cy="897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Животного происхождения</a:t>
            </a:r>
          </a:p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(мясо, рыба, молоко, яйца) 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3303992"/>
            <a:ext cx="4206240" cy="897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Растительного происхождения</a:t>
            </a:r>
          </a:p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(горох, соя, авокадо, грибы) 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1047" y="4938422"/>
            <a:ext cx="9120963" cy="1791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Белки необходимы для роста и восстановления тканей, обеспечивают сопротивляемость организма к инфекциям, благодаря им сокращаются наши мышцы.</a:t>
            </a:r>
            <a:endParaRPr lang="ru-RU" sz="2800" b="1">
              <a:solidFill>
                <a:srgbClr val="FF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941320" y="2438785"/>
            <a:ext cx="3288953" cy="86520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230273" y="2438785"/>
            <a:ext cx="3188047" cy="86520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7806" y="1501773"/>
            <a:ext cx="1973728" cy="1702957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1767503"/>
            <a:ext cx="2254074" cy="150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48" y="1430808"/>
            <a:ext cx="1540974" cy="10119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587347" y="105245"/>
            <a:ext cx="11457611" cy="1325563"/>
          </a:xfrm>
        </p:spPr>
        <p:txBody>
          <a:bodyPr>
            <a:noAutofit/>
          </a:bodyPr>
          <a:lstStyle/>
          <a:p>
            <a:r>
              <a:rPr lang="ru-RU" sz="36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Пищевые вещества, необходимые человеку: белки, жиры углеводы, минеральные соли, витамины и вода.</a:t>
            </a:r>
            <a:endParaRPr lang="ru-RU" sz="3600" b="1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11424" y="1504164"/>
            <a:ext cx="2980869" cy="128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Жиры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92292" y="3362720"/>
            <a:ext cx="4031672" cy="131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астительного происхождения </a:t>
            </a:r>
          </a:p>
          <a:p>
            <a:pPr algn="ctr"/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орехи, подсолнечное, оливковое масло)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880" y="3346096"/>
            <a:ext cx="4031672" cy="1316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Животного происхождения</a:t>
            </a:r>
          </a:p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сливочное масло, сало, 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сливки)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6344" flipH="1">
            <a:off x="7769382" y="1381096"/>
            <a:ext cx="3026147" cy="14233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195" y="4739094"/>
            <a:ext cx="2962860" cy="20491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398428" y="4978475"/>
            <a:ext cx="9397875" cy="136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Жиры регулируют проникновение в клетки воды, солей и других важнейших веществ, предохраняют кожу от высыхания, защищают организм от переохлаждения.</a:t>
            </a:r>
            <a:endParaRPr lang="ru-RU" sz="2800" b="1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2782716" y="2792637"/>
            <a:ext cx="3319143" cy="5534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101859" y="2792637"/>
            <a:ext cx="3506269" cy="5700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rcRect l="11291" r="36648"/>
          <a:stretch>
            <a:fillRect/>
          </a:stretch>
        </p:blipFill>
        <p:spPr>
          <a:xfrm>
            <a:off x="269823" y="4803470"/>
            <a:ext cx="1244184" cy="20545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57" y="1517005"/>
            <a:ext cx="3491737" cy="23127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585" y="1472180"/>
            <a:ext cx="3600723" cy="2402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135877"/>
            <a:ext cx="10749742" cy="1325563"/>
          </a:xfrm>
        </p:spPr>
        <p:txBody>
          <a:bodyPr>
            <a:noAutofit/>
          </a:bodyPr>
          <a:lstStyle/>
          <a:p>
            <a:r>
              <a:rPr lang="ru-RU" sz="36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Пищевые вещества, необходимые человеку: белки, жиры углеводы, минеральные соли, витамины и вода.</a:t>
            </a:r>
            <a:endParaRPr lang="ru-RU" sz="3600" b="1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7794" y="1772849"/>
            <a:ext cx="4172989" cy="1368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глеводы – это источники энергии для организма. 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45038" y="3706190"/>
            <a:ext cx="4021975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Сложные углеводы</a:t>
            </a:r>
          </a:p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(выпечка, моносахариды, дисахариды)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9066" y="3729381"/>
            <a:ext cx="4021975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ростые углеводы</a:t>
            </a:r>
          </a:p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(цельно зерновые крупы, бобы)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810054" y="3141245"/>
            <a:ext cx="3054235" cy="588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864289" y="3141245"/>
            <a:ext cx="3491737" cy="5649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14007" y="5242933"/>
            <a:ext cx="10313232" cy="93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Углеводы - источники энергии для организма и </a:t>
            </a:r>
            <a:r>
              <a:rPr lang="ru-RU" sz="28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составляют главную часть рациона питания </a:t>
            </a:r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человека.</a:t>
            </a:r>
            <a:endParaRPr lang="ru-RU" sz="2800">
              <a:solidFill>
                <a:srgbClr val="FF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158526"/>
            <a:ext cx="10683240" cy="1325563"/>
          </a:xfrm>
        </p:spPr>
        <p:txBody>
          <a:bodyPr>
            <a:noAutofit/>
          </a:bodyPr>
          <a:lstStyle/>
          <a:p>
            <a:r>
              <a:rPr lang="ru-RU" sz="36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Пищевые вещества, необходимые человеку: белки, жиры углеводы, минеральные соли, витамины и вода</a:t>
            </a:r>
            <a:r>
              <a:rPr lang="ru-RU" sz="36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60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40480" y="1563392"/>
            <a:ext cx="4239491" cy="1166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Витамины повышают сопротивляемость организма к болезням, влияют на состояние кожи, волос, зрения. 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33804" y="3192087"/>
            <a:ext cx="4819996" cy="116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Водорастворимые </a:t>
            </a:r>
          </a:p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витамин С, витамины группы В, РР,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3192087"/>
            <a:ext cx="4819996" cy="116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Жирорастворимые</a:t>
            </a:r>
          </a:p>
          <a:p>
            <a:pPr algn="ctr"/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(витамины А</a:t>
            </a:r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D, </a:t>
            </a:r>
            <a:r>
              <a:rPr lang="ru-RU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Е, К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.) 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8584" y="4507850"/>
            <a:ext cx="95162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smtClean="0">
                <a:solidFill>
                  <a:srgbClr val="FF0000"/>
                </a:solidFill>
              </a:rPr>
              <a:t>Для здоровья человека вредны как недостаток витаминов, так и их переизбыток. Недостаток витаминов называется гиповитаминозом, а их избыток – гипервитаминозом. Полное отсутствие витаминов носит название «авитаминоз».</a:t>
            </a:r>
            <a:endParaRPr lang="ru-RU" sz="2800" b="1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30533" r="28487"/>
          <a:stretch>
            <a:fillRect/>
          </a:stretch>
        </p:blipFill>
        <p:spPr>
          <a:xfrm>
            <a:off x="613960" y="4705439"/>
            <a:ext cx="1214204" cy="20491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824" y="1487402"/>
            <a:ext cx="1496291" cy="15527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276722" y="1707485"/>
            <a:ext cx="1295991" cy="15322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525924">
            <a:off x="724038" y="1856926"/>
            <a:ext cx="1414395" cy="1200264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3248198" y="2730349"/>
            <a:ext cx="2712028" cy="461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960226" y="2730349"/>
            <a:ext cx="2983576" cy="461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19386"/>
          <a:stretch>
            <a:fillRect/>
          </a:stretch>
        </p:blipFill>
        <p:spPr>
          <a:xfrm>
            <a:off x="0" y="4342010"/>
            <a:ext cx="2388541" cy="20545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533" y="1867968"/>
            <a:ext cx="2962913" cy="2054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695" y="1970363"/>
            <a:ext cx="3477015" cy="23902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199" y="365125"/>
            <a:ext cx="10699865" cy="1325563"/>
          </a:xfrm>
        </p:spPr>
        <p:txBody>
          <a:bodyPr>
            <a:noAutofit/>
          </a:bodyPr>
          <a:lstStyle/>
          <a:p>
            <a:r>
              <a:rPr lang="ru-RU" sz="3600" b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Пищевые вещества, необходимые человеку: белки, жиры углеводы, минеральные соли, витамины и вода.</a:t>
            </a:r>
            <a:endParaRPr lang="ru-RU" sz="3600" b="1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5059" y="4062335"/>
            <a:ext cx="4751882" cy="2353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mtClean="0"/>
              <a:t>	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Минеральные вещества регулируют обмен веществ в организме. Потребность в минеральных веществах, например, в кальции, магнии, фосфоре, железе покрывается полностью, если пища состоит из разнообразных продуктов животного и растительного происхождения.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6182" y="1843791"/>
            <a:ext cx="4751882" cy="2353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mtClean="0"/>
              <a:t>	</a:t>
            </a:r>
            <a:r>
              <a:rPr lang="ru-RU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Вода составляет в среднем 65 % массы тела человека. Вода является средой для осуществления всех процессов, идущих в клетках организма. Потеря 20 % воды приводит к смерти организма. Воду мы потребляем в виде жидкостей, а также в составе пищи.</a:t>
            </a:r>
            <a:endParaRPr lang="ru-RU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87180">
            <a:off x="6374404" y="4139033"/>
            <a:ext cx="5832714" cy="293665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 panose="020f0502020204030204"/>
        <a:ea typeface="Arial"/>
        <a:cs typeface="Arial"/>
      </a:majorFont>
      <a:minorFont>
        <a:latin typeface="Calibri" panose="020f0502020204030204"/>
        <a:ea typeface="Arial"/>
        <a:cs typeface="Arial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SPecialiST RePack</Company>
  <PresentationFormat>Произвольный</PresentationFormat>
  <Paragraphs>79</Paragraphs>
  <Slides>13</Slides>
  <Notes>13</Notes>
  <TotalTime>504</TotalTime>
  <HiddenSlides>0</HiddenSlides>
  <MMClips>0</MMClips>
  <ScaleCrop>0</ScaleCrop>
  <HeadingPairs>
    <vt:vector baseType="variant" size="6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baseType="lpstr" size="18">
      <vt:lpstr>Arial</vt:lpstr>
      <vt:lpstr>Calibri Light</vt:lpstr>
      <vt:lpstr>Calibri</vt:lpstr>
      <vt:lpstr>Times New Roman</vt:lpstr>
      <vt:lpstr>Тема Office</vt:lpstr>
      <vt:lpstr>Пища и здоровое питание. Основы здорового питания</vt:lpstr>
      <vt:lpstr>Перечень вопросов, рассматриваемых на уроке:</vt:lpstr>
      <vt:lpstr>Понятия кулинария и питание.</vt:lpstr>
      <vt:lpstr>Понятия кулинария и питание.</vt:lpstr>
      <vt:lpstr>Пищевые вещества, необходимые человеку: белки, жиры углеводы, минеральные соли, витамины и вода.</vt:lpstr>
      <vt:lpstr>Пищевые вещества, необходимые человеку: белки, жиры углеводы, минеральные соли, витамины и вода.</vt:lpstr>
      <vt:lpstr>Пищевые вещества, необходимые человеку: белки, жиры углеводы, минеральные соли, витамины и вода.</vt:lpstr>
      <vt:lpstr>Пищевые вещества, необходимые человеку: белки, жиры углеводы, минеральные соли, витамины и вода.</vt:lpstr>
      <vt:lpstr>Пищевые вещества, необходимые человеку: белки, жиры углеводы, минеральные соли, витамины и вода.</vt:lpstr>
      <vt:lpstr>Принципы рационального питания.</vt:lpstr>
      <vt:lpstr>Принципы рационального питания.</vt:lpstr>
      <vt:lpstr> Задания тренировочного модуля</vt:lpstr>
      <vt:lpstr>Задания тренировочного модуля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Пища и здоровое питание</dc:title>
  <dc:creator>Natali</dc:creator>
  <cp:lastModifiedBy>USER</cp:lastModifiedBy>
  <cp:revision>33</cp:revision>
  <dcterms:created xsi:type="dcterms:W3CDTF">2022-12-19T17:59:14Z</dcterms:created>
  <dcterms:modified xsi:type="dcterms:W3CDTF">2026-02-01T22:13:43Z</dcterms:modified>
</cp:coreProperties>
</file>