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56" r:id="rId4"/>
  </p:sldIdLst>
  <p:sldSz cx="7560000" cy="10692000" type="custom"/>
  <p:notesSz cx="6858000" cy="9144000"/>
  <p:defaultTextStyle>
    <a:defPPr>
      <a:defRPr lang="en-US"/>
    </a:defPPr>
    <a:lvl1pPr marL="0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1979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3959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5938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7918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59897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1877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3856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5836" algn="l" defTabSz="583959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2460">
          <p15:clr>
            <a:srgbClr val="A4A3A4"/>
          </p15:clr>
        </p15:guide>
        <p15:guide id="1" orient="horz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  <p:guideLst>
        <p:guide pos="2460"/>
        <p:guide orient="horz"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1B6BD12-CF7C-4789-8F2E-B27C76B2B5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FE6F5C-6B71-4AE8-9CC9-907F9B43F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945000" y="1749825"/>
            <a:ext cx="5670000" cy="3722401"/>
          </a:xfrm>
        </p:spPr>
        <p:txBody>
          <a:bodyPr anchor="b"/>
          <a:lstStyle>
            <a:lvl1pPr algn="ctr" defTabSz="583959">
              <a:defRPr sz="383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45000" y="5615776"/>
            <a:ext cx="5670000" cy="2581425"/>
          </a:xfrm>
        </p:spPr>
        <p:txBody>
          <a:bodyPr/>
          <a:lstStyle>
            <a:lvl1pPr marL="0" indent="0" algn="ctr" defTabSz="583959">
              <a:buNone/>
              <a:defRPr sz="1533"/>
            </a:lvl1pPr>
            <a:lvl2pPr marL="291979" indent="0" algn="ctr" defTabSz="583959">
              <a:buNone/>
              <a:defRPr sz="1277"/>
            </a:lvl2pPr>
            <a:lvl3pPr marL="583959" indent="0" algn="ctr" defTabSz="583959">
              <a:buNone/>
              <a:defRPr sz="1150"/>
            </a:lvl3pPr>
            <a:lvl4pPr marL="875938" indent="0" algn="ctr" defTabSz="583959">
              <a:buNone/>
              <a:defRPr sz="1022"/>
            </a:lvl4pPr>
            <a:lvl5pPr marL="1167918" indent="0" algn="ctr" defTabSz="583959">
              <a:buNone/>
              <a:defRPr sz="1022"/>
            </a:lvl5pPr>
            <a:lvl6pPr marL="1459897" indent="0" algn="ctr" defTabSz="583959">
              <a:buNone/>
              <a:defRPr sz="1022"/>
            </a:lvl6pPr>
            <a:lvl7pPr marL="1751877" indent="0" algn="ctr" defTabSz="583959">
              <a:buNone/>
              <a:defRPr sz="1022"/>
            </a:lvl7pPr>
            <a:lvl8pPr marL="2043856" indent="0" algn="ctr" defTabSz="583959">
              <a:buNone/>
              <a:defRPr sz="1022"/>
            </a:lvl8pPr>
            <a:lvl9pPr marL="2335836" indent="0" algn="ctr" defTabSz="583959">
              <a:buNone/>
              <a:defRPr sz="1022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5410124" y="569249"/>
            <a:ext cx="1630125" cy="90609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519748" y="569249"/>
            <a:ext cx="4795876" cy="90609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15811" y="2665575"/>
            <a:ext cx="6520501" cy="4447575"/>
          </a:xfrm>
        </p:spPr>
        <p:txBody>
          <a:bodyPr anchor="b"/>
          <a:lstStyle>
            <a:lvl1pPr defTabSz="583959">
              <a:defRPr sz="383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5811" y="7155226"/>
            <a:ext cx="6520501" cy="2338875"/>
          </a:xfrm>
        </p:spPr>
        <p:txBody>
          <a:bodyPr/>
          <a:lstStyle>
            <a:lvl1pPr marL="0" indent="0" defTabSz="583959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1979" indent="0" defTabSz="583959">
              <a:buNone/>
              <a:defRPr sz="1277">
                <a:solidFill>
                  <a:schemeClr val="tx1">
                    <a:tint val="75000"/>
                  </a:schemeClr>
                </a:solidFill>
              </a:defRPr>
            </a:lvl2pPr>
            <a:lvl3pPr marL="583959" indent="0" defTabSz="583959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5938" indent="0" defTabSz="583959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7918" indent="0" defTabSz="583959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59897" indent="0" defTabSz="583959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1877" indent="0" defTabSz="583959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3856" indent="0" defTabSz="583959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5836" indent="0" defTabSz="583959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519748" y="2846249"/>
            <a:ext cx="3213001" cy="678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3827249" y="2846249"/>
            <a:ext cx="3213000" cy="678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3" y="569249"/>
            <a:ext cx="6520501" cy="2066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20733" y="2621025"/>
            <a:ext cx="3198235" cy="1284524"/>
          </a:xfrm>
        </p:spPr>
        <p:txBody>
          <a:bodyPr anchor="b"/>
          <a:lstStyle>
            <a:lvl1pPr marL="0" indent="0" defTabSz="583959">
              <a:buNone/>
              <a:defRPr sz="1533" b="1"/>
            </a:lvl1pPr>
            <a:lvl2pPr marL="291979" indent="0" defTabSz="583959">
              <a:buNone/>
              <a:defRPr sz="1277" b="1"/>
            </a:lvl2pPr>
            <a:lvl3pPr marL="583959" indent="0" defTabSz="583959">
              <a:buNone/>
              <a:defRPr sz="1150" b="1"/>
            </a:lvl3pPr>
            <a:lvl4pPr marL="875938" indent="0" defTabSz="583959">
              <a:buNone/>
              <a:defRPr sz="1022" b="1"/>
            </a:lvl4pPr>
            <a:lvl5pPr marL="1167918" indent="0" defTabSz="583959">
              <a:buNone/>
              <a:defRPr sz="1022" b="1"/>
            </a:lvl5pPr>
            <a:lvl6pPr marL="1459897" indent="0" defTabSz="583959">
              <a:buNone/>
              <a:defRPr sz="1022" b="1"/>
            </a:lvl6pPr>
            <a:lvl7pPr marL="1751877" indent="0" defTabSz="583959">
              <a:buNone/>
              <a:defRPr sz="1022" b="1"/>
            </a:lvl7pPr>
            <a:lvl8pPr marL="2043856" indent="0" defTabSz="583959">
              <a:buNone/>
              <a:defRPr sz="1022" b="1"/>
            </a:lvl8pPr>
            <a:lvl9pPr marL="2335836" indent="0" defTabSz="583959">
              <a:buNone/>
              <a:defRPr sz="102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20733" y="3905549"/>
            <a:ext cx="3198235" cy="57444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27249" y="2621025"/>
            <a:ext cx="3213985" cy="1284524"/>
          </a:xfrm>
        </p:spPr>
        <p:txBody>
          <a:bodyPr anchor="b"/>
          <a:lstStyle>
            <a:lvl1pPr marL="0" indent="0" defTabSz="583959">
              <a:buNone/>
              <a:defRPr sz="1533" b="1"/>
            </a:lvl1pPr>
            <a:lvl2pPr marL="291979" indent="0" defTabSz="583959">
              <a:buNone/>
              <a:defRPr sz="1277" b="1"/>
            </a:lvl2pPr>
            <a:lvl3pPr marL="583959" indent="0" defTabSz="583959">
              <a:buNone/>
              <a:defRPr sz="1150" b="1"/>
            </a:lvl3pPr>
            <a:lvl4pPr marL="875938" indent="0" defTabSz="583959">
              <a:buNone/>
              <a:defRPr sz="1022" b="1"/>
            </a:lvl4pPr>
            <a:lvl5pPr marL="1167918" indent="0" defTabSz="583959">
              <a:buNone/>
              <a:defRPr sz="1022" b="1"/>
            </a:lvl5pPr>
            <a:lvl6pPr marL="1459897" indent="0" defTabSz="583959">
              <a:buNone/>
              <a:defRPr sz="1022" b="1"/>
            </a:lvl6pPr>
            <a:lvl7pPr marL="1751877" indent="0" defTabSz="583959">
              <a:buNone/>
              <a:defRPr sz="1022" b="1"/>
            </a:lvl7pPr>
            <a:lvl8pPr marL="2043856" indent="0" defTabSz="583959">
              <a:buNone/>
              <a:defRPr sz="1022" b="1"/>
            </a:lvl8pPr>
            <a:lvl9pPr marL="2335836" indent="0" defTabSz="583959">
              <a:buNone/>
              <a:defRPr sz="102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3827249" y="3905549"/>
            <a:ext cx="3213985" cy="57444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3" y="712799"/>
            <a:ext cx="2438298" cy="2494801"/>
          </a:xfrm>
        </p:spPr>
        <p:txBody>
          <a:bodyPr anchor="b"/>
          <a:lstStyle>
            <a:lvl1pPr defTabSz="583959">
              <a:defRPr sz="20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213984" y="1539449"/>
            <a:ext cx="3827250" cy="7598252"/>
          </a:xfrm>
        </p:spPr>
        <p:txBody>
          <a:bodyPr/>
          <a:lstStyle>
            <a:lvl1pPr defTabSz="583959">
              <a:defRPr sz="2044"/>
            </a:lvl1pPr>
            <a:lvl2pPr defTabSz="583959">
              <a:defRPr sz="1788"/>
            </a:lvl2pPr>
            <a:lvl3pPr defTabSz="583959">
              <a:defRPr sz="1533"/>
            </a:lvl3pPr>
            <a:lvl4pPr defTabSz="583959">
              <a:defRPr sz="1277"/>
            </a:lvl4pPr>
            <a:lvl5pPr defTabSz="583959">
              <a:defRPr sz="1277"/>
            </a:lvl5pPr>
            <a:lvl6pPr defTabSz="583959">
              <a:defRPr sz="1277"/>
            </a:lvl6pPr>
            <a:lvl7pPr defTabSz="583959">
              <a:defRPr sz="1277"/>
            </a:lvl7pPr>
            <a:lvl8pPr defTabSz="583959">
              <a:defRPr sz="1277"/>
            </a:lvl8pPr>
            <a:lvl9pPr defTabSz="583959">
              <a:defRPr sz="12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3" y="3207600"/>
            <a:ext cx="2438298" cy="5942477"/>
          </a:xfrm>
        </p:spPr>
        <p:txBody>
          <a:bodyPr/>
          <a:lstStyle>
            <a:lvl1pPr marL="0" indent="0" defTabSz="583959">
              <a:buNone/>
              <a:defRPr sz="1022"/>
            </a:lvl1pPr>
            <a:lvl2pPr marL="291979" indent="0" defTabSz="583959">
              <a:buNone/>
              <a:defRPr sz="894"/>
            </a:lvl2pPr>
            <a:lvl3pPr marL="583959" indent="0" defTabSz="583959">
              <a:buNone/>
              <a:defRPr sz="766"/>
            </a:lvl3pPr>
            <a:lvl4pPr marL="875938" indent="0" defTabSz="583959">
              <a:buNone/>
              <a:defRPr sz="639"/>
            </a:lvl4pPr>
            <a:lvl5pPr marL="1167918" indent="0" defTabSz="583959">
              <a:buNone/>
              <a:defRPr sz="639"/>
            </a:lvl5pPr>
            <a:lvl6pPr marL="1459897" indent="0" defTabSz="583959">
              <a:buNone/>
              <a:defRPr sz="639"/>
            </a:lvl6pPr>
            <a:lvl7pPr marL="1751877" indent="0" defTabSz="583959">
              <a:buNone/>
              <a:defRPr sz="639"/>
            </a:lvl7pPr>
            <a:lvl8pPr marL="2043856" indent="0" defTabSz="583959">
              <a:buNone/>
              <a:defRPr sz="639"/>
            </a:lvl8pPr>
            <a:lvl9pPr marL="2335836" indent="0" defTabSz="583959">
              <a:buNone/>
              <a:defRPr sz="6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20733" y="712799"/>
            <a:ext cx="2438298" cy="2494801"/>
          </a:xfrm>
        </p:spPr>
        <p:txBody>
          <a:bodyPr anchor="b"/>
          <a:lstStyle>
            <a:lvl1pPr defTabSz="583959">
              <a:defRPr sz="20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3213984" y="1539449"/>
            <a:ext cx="3827250" cy="7598252"/>
          </a:xfrm>
        </p:spPr>
        <p:txBody>
          <a:bodyPr/>
          <a:lstStyle>
            <a:lvl1pPr marL="0" indent="0" defTabSz="583959">
              <a:buNone/>
              <a:defRPr sz="2044"/>
            </a:lvl1pPr>
            <a:lvl2pPr marL="291979" indent="0" defTabSz="583959">
              <a:buNone/>
              <a:defRPr sz="1788"/>
            </a:lvl2pPr>
            <a:lvl3pPr marL="583959" indent="0" defTabSz="583959">
              <a:buNone/>
              <a:defRPr sz="1533"/>
            </a:lvl3pPr>
            <a:lvl4pPr marL="875938" indent="0" defTabSz="583959">
              <a:buNone/>
              <a:defRPr sz="1277"/>
            </a:lvl4pPr>
            <a:lvl5pPr marL="1167918" indent="0" defTabSz="583959">
              <a:buNone/>
              <a:defRPr sz="1277"/>
            </a:lvl5pPr>
            <a:lvl6pPr marL="1459897" indent="0" defTabSz="583959">
              <a:buNone/>
              <a:defRPr sz="1277"/>
            </a:lvl6pPr>
            <a:lvl7pPr marL="1751877" indent="0" defTabSz="583959">
              <a:buNone/>
              <a:defRPr sz="1277"/>
            </a:lvl7pPr>
            <a:lvl8pPr marL="2043856" indent="0" defTabSz="583959">
              <a:buNone/>
              <a:defRPr sz="1277"/>
            </a:lvl8pPr>
            <a:lvl9pPr marL="2335836" indent="0" defTabSz="583959">
              <a:buNone/>
              <a:defRPr sz="1277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20733" y="3207600"/>
            <a:ext cx="2438298" cy="5942477"/>
          </a:xfrm>
        </p:spPr>
        <p:txBody>
          <a:bodyPr/>
          <a:lstStyle>
            <a:lvl1pPr marL="0" indent="0" defTabSz="583959">
              <a:buNone/>
              <a:defRPr sz="1022"/>
            </a:lvl1pPr>
            <a:lvl2pPr marL="291979" indent="0" defTabSz="583959">
              <a:buNone/>
              <a:defRPr sz="894"/>
            </a:lvl2pPr>
            <a:lvl3pPr marL="583959" indent="0" defTabSz="583959">
              <a:buNone/>
              <a:defRPr sz="766"/>
            </a:lvl3pPr>
            <a:lvl4pPr marL="875938" indent="0" defTabSz="583959">
              <a:buNone/>
              <a:defRPr sz="639"/>
            </a:lvl4pPr>
            <a:lvl5pPr marL="1167918" indent="0" defTabSz="583959">
              <a:buNone/>
              <a:defRPr sz="639"/>
            </a:lvl5pPr>
            <a:lvl6pPr marL="1459897" indent="0" defTabSz="583959">
              <a:buNone/>
              <a:defRPr sz="639"/>
            </a:lvl6pPr>
            <a:lvl7pPr marL="1751877" indent="0" defTabSz="583959">
              <a:buNone/>
              <a:defRPr sz="639"/>
            </a:lvl7pPr>
            <a:lvl8pPr marL="2043856" indent="0" defTabSz="583959">
              <a:buNone/>
              <a:defRPr sz="639"/>
            </a:lvl8pPr>
            <a:lvl9pPr marL="2335836" indent="0" defTabSz="583959">
              <a:buNone/>
              <a:defRPr sz="6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19748" y="569249"/>
            <a:ext cx="6520501" cy="206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19748" y="2846249"/>
            <a:ext cx="6520501" cy="678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19748" y="9909901"/>
            <a:ext cx="1701001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583959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04249" y="9909901"/>
            <a:ext cx="25515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583959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339249" y="9909901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583959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0" y="0"/>
            <a:ext cx="7457184" cy="10389596"/>
            <a:chOff x="0" y="0"/>
            <a:chExt cx="7457184" cy="10389596"/>
          </a:xfrm>
        </p:grpSpPr>
        <p:pic>
          <p:nvPicPr>
            <p:cNvPr id="77" name="Изображение 76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4298843" y="592787"/>
              <a:ext cx="2947871" cy="1960221"/>
            </a:xfrm>
            <a:prstGeom prst="rect">
              <a:avLst/>
            </a:prstGeom>
          </p:spPr>
        </p:pic>
        <p:sp>
          <p:nvSpPr>
            <p:cNvPr id="15" name="Текст. поле 14"/>
            <p:cNvSpPr txBox="1"/>
            <p:nvPr/>
          </p:nvSpPr>
          <p:spPr>
            <a:xfrm>
              <a:off x="265950" y="726006"/>
              <a:ext cx="4162983" cy="155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+mj-lt"/>
                <a:buNone/>
              </a:pPr>
              <a:r>
                <a:rPr lang="ru-RU" sz="1200" b="1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1. Пользуясь набором текстильных волокон, найдите и поднимите  вверх образцы</a:t>
              </a:r>
            </a:p>
            <a:p>
              <a:pPr marL="0" indent="0">
                <a:buFont typeface="+mj-lt"/>
                <a:buNone/>
              </a:pPr>
              <a:endParaRPr lang="ru-RU" sz="1200" b="1" i="0" u="none" strike="noStrike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  <a:p>
              <a:pPr marL="342900" indent="-342900">
                <a:buFont typeface="+mj-lt"/>
                <a:buAutoNum type="alphaLcPeriod"/>
              </a:pPr>
              <a:r>
                <a:rPr lang="ru-RU" sz="1200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натурального растительного происхождения и их волокна.</a:t>
              </a:r>
            </a:p>
            <a:p>
              <a:pPr marL="342900" indent="-342900">
                <a:buFont typeface="+mj-lt"/>
                <a:buAutoNum type="alphaLcPeriod"/>
              </a:pPr>
              <a:r>
                <a:rPr lang="ru-RU" sz="1200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натуральные животного происхождения и их волокна</a:t>
              </a:r>
            </a:p>
            <a:p>
              <a:pPr marL="342900" indent="-342900">
                <a:buFont typeface="+mj-lt"/>
                <a:buAutoNum type="alphaLcPeriod"/>
              </a:pPr>
              <a:r>
                <a:rPr lang="ru-RU" sz="1200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искусственные и их волокна</a:t>
              </a:r>
            </a:p>
            <a:p>
              <a:pPr marL="342900" indent="-342900">
                <a:buFont typeface="+mj-lt"/>
                <a:buAutoNum type="alphaLcPeriod"/>
              </a:pPr>
              <a:r>
                <a:rPr lang="ru-RU" sz="1200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синтетические и их волокна </a:t>
              </a:r>
            </a:p>
          </p:txBody>
        </p:sp>
        <p:sp>
          <p:nvSpPr>
            <p:cNvPr id="64" name="Текст. поле 63"/>
            <p:cNvSpPr txBox="1"/>
            <p:nvPr/>
          </p:nvSpPr>
          <p:spPr>
            <a:xfrm>
              <a:off x="265950" y="2353158"/>
              <a:ext cx="7060629" cy="82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just">
                <a:buFont typeface="+mj-lt"/>
                <a:buNone/>
              </a:pPr>
              <a:r>
                <a:rPr lang="ru-RU" sz="1200" b="1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2</a:t>
              </a:r>
              <a:r>
                <a:rPr lang="ru-RU" sz="1200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. </a:t>
              </a:r>
              <a:r>
                <a:rPr lang="ru-RU" sz="1200" b="1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Выберете материал для пошива формы футбольной команды. </a:t>
              </a:r>
            </a:p>
            <a:p>
              <a:pPr marL="0" indent="0" algn="just">
                <a:buFont typeface="+mj-lt"/>
                <a:buNone/>
              </a:pPr>
              <a:r>
                <a:rPr lang="ru-RU" sz="1200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Форма должна быть легкой, не стеснять движений, быстро отводить пот и легко отстирываться. Какой тип волокон вы посоветуете и почему?»</a:t>
              </a:r>
            </a:p>
            <a:p>
              <a:pPr marL="0" indent="0" algn="just">
                <a:buFont typeface="+mj-lt"/>
                <a:buNone/>
              </a:pPr>
              <a:endParaRPr lang="ru-RU" sz="1200" b="0" i="0" u="none" strike="noStrike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49685" y="3001635"/>
              <a:ext cx="7060630" cy="2663911"/>
              <a:chOff x="265950" y="2943011"/>
              <a:chExt cx="7060630" cy="2663911"/>
            </a:xfrm>
          </p:grpSpPr>
          <p:pic>
            <p:nvPicPr>
              <p:cNvPr id="5" name="Изображение 4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271717" y="3403712"/>
                <a:ext cx="3897037" cy="2203210"/>
              </a:xfrm>
              <a:prstGeom prst="rect">
                <a:avLst/>
              </a:prstGeom>
            </p:spPr>
          </p:pic>
          <p:sp>
            <p:nvSpPr>
              <p:cNvPr id="6" name="Текст. поле 5"/>
              <p:cNvSpPr txBox="1"/>
              <p:nvPr/>
            </p:nvSpPr>
            <p:spPr>
              <a:xfrm>
                <a:off x="265950" y="2943011"/>
                <a:ext cx="7060630" cy="46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40" b="1">
                    <a:latin typeface="Times New Roman" pitchFamily="18" charset="0" panose="02020603050405020304"/>
                    <a:ea typeface="Times New Roman" pitchFamily="18" charset="0" panose="02020603050405020304"/>
                    <a:cs typeface="Times New Roman" pitchFamily="18" charset="0" panose="02020603050405020304"/>
                  </a:rPr>
                  <a:t>3.  Рассмотрите картинку, процесс создания какой ткани на ней изображен? </a:t>
                </a:r>
              </a:p>
              <a:p>
                <a:r>
                  <a:rPr lang="ru-RU" sz="1240">
                    <a:latin typeface="Times New Roman" pitchFamily="18" charset="0" panose="02020603050405020304"/>
                    <a:ea typeface="Times New Roman" pitchFamily="18" charset="0" panose="02020603050405020304"/>
                    <a:cs typeface="Times New Roman" pitchFamily="18" charset="0" panose="02020603050405020304"/>
                  </a:rPr>
                  <a:t>Пронумеруйте картинки по подпорядку  и опишите все процессы.</a:t>
                </a:r>
                <a:endParaRPr lang="en-US"/>
              </a:p>
            </p:txBody>
          </p:sp>
          <p:cxnSp>
            <p:nvCxnSpPr>
              <p:cNvPr id="7" name="Прямая соед. линия 1 6"/>
              <p:cNvCxnSpPr/>
              <p:nvPr/>
            </p:nvCxnSpPr>
            <p:spPr>
              <a:xfrm rot="10800000" flipH="1">
                <a:off x="4428933" y="3627993"/>
                <a:ext cx="2687692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. линия 1 7"/>
              <p:cNvCxnSpPr/>
              <p:nvPr/>
            </p:nvCxnSpPr>
            <p:spPr>
              <a:xfrm>
                <a:off x="4428934" y="3890389"/>
                <a:ext cx="2687691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. линия 1 9"/>
              <p:cNvCxnSpPr/>
              <p:nvPr/>
            </p:nvCxnSpPr>
            <p:spPr>
              <a:xfrm>
                <a:off x="4428933" y="4415181"/>
                <a:ext cx="2687692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. линия 1 9"/>
              <p:cNvCxnSpPr/>
              <p:nvPr/>
            </p:nvCxnSpPr>
            <p:spPr>
              <a:xfrm>
                <a:off x="4428933" y="4677578"/>
                <a:ext cx="2687692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. линия 1 9"/>
              <p:cNvCxnSpPr/>
              <p:nvPr/>
            </p:nvCxnSpPr>
            <p:spPr>
              <a:xfrm>
                <a:off x="4428933" y="4939972"/>
                <a:ext cx="2687692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. линия 1 9"/>
              <p:cNvCxnSpPr/>
              <p:nvPr/>
            </p:nvCxnSpPr>
            <p:spPr>
              <a:xfrm>
                <a:off x="4428933" y="5202368"/>
                <a:ext cx="2687692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Эллипс 64"/>
              <p:cNvSpPr/>
              <p:nvPr/>
            </p:nvSpPr>
            <p:spPr>
              <a:xfrm>
                <a:off x="1940536" y="4505317"/>
                <a:ext cx="217718" cy="21575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Эллипс 64"/>
              <p:cNvSpPr/>
              <p:nvPr/>
            </p:nvSpPr>
            <p:spPr>
              <a:xfrm>
                <a:off x="2897599" y="3412242"/>
                <a:ext cx="217719" cy="21575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Эллипс 64"/>
              <p:cNvSpPr/>
              <p:nvPr/>
            </p:nvSpPr>
            <p:spPr>
              <a:xfrm>
                <a:off x="1794673" y="3412242"/>
                <a:ext cx="217718" cy="21575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Эллипс 64"/>
              <p:cNvSpPr/>
              <p:nvPr/>
            </p:nvSpPr>
            <p:spPr>
              <a:xfrm>
                <a:off x="1207308" y="4505317"/>
                <a:ext cx="217719" cy="21575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Эллипс 64"/>
              <p:cNvSpPr/>
              <p:nvPr/>
            </p:nvSpPr>
            <p:spPr>
              <a:xfrm>
                <a:off x="2934603" y="4505317"/>
                <a:ext cx="217719" cy="21575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Эллипс 64"/>
              <p:cNvSpPr/>
              <p:nvPr/>
            </p:nvSpPr>
            <p:spPr>
              <a:xfrm>
                <a:off x="3951036" y="4505317"/>
                <a:ext cx="217718" cy="215751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Эллипс 64"/>
              <p:cNvSpPr/>
              <p:nvPr/>
            </p:nvSpPr>
            <p:spPr>
              <a:xfrm>
                <a:off x="3951035" y="3412242"/>
                <a:ext cx="217719" cy="215750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Прямая соед. линия 1 74"/>
              <p:cNvCxnSpPr/>
              <p:nvPr/>
            </p:nvCxnSpPr>
            <p:spPr>
              <a:xfrm flipV="1">
                <a:off x="4431028" y="4137466"/>
                <a:ext cx="2685597" cy="0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Текст. поле 77"/>
            <p:cNvSpPr txBox="1"/>
            <p:nvPr/>
          </p:nvSpPr>
          <p:spPr>
            <a:xfrm>
              <a:off x="483651" y="5857847"/>
              <a:ext cx="6826664" cy="63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4. Дебаты. «Натуральные или синтетические текстильные материалы: какой выбор важнее для будущего моды и экологии?»</a:t>
              </a:r>
              <a:endParaRPr lang="ru-RU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  <a:p>
              <a:endParaRPr lang="en-US"/>
            </a:p>
          </p:txBody>
        </p:sp>
        <p:sp>
          <p:nvSpPr>
            <p:cNvPr id="80" name="Текст. поле 79"/>
            <p:cNvSpPr txBox="1"/>
            <p:nvPr/>
          </p:nvSpPr>
          <p:spPr>
            <a:xfrm>
              <a:off x="0" y="0"/>
              <a:ext cx="7457184" cy="698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Текстильные материалы и их свойства. </a:t>
              </a:r>
            </a:p>
            <a:p>
              <a:pPr algn="ctr"/>
              <a:r>
                <a:rPr lang="ru-RU" sz="1200">
                  <a:solidFill>
                    <a:schemeClr val="tx1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       </a:t>
              </a:r>
              <a:r>
                <a:rPr lang="ru-RU" sz="1200">
                  <a:solidFill>
                    <a:schemeClr val="tx1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 Упражнения для закрепления полученных знаний</a:t>
              </a:r>
              <a:endParaRPr lang="en-US" sz="1200">
                <a:solidFill>
                  <a:schemeClr val="tx1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00647" y="6342532"/>
              <a:ext cx="7125932" cy="4047064"/>
              <a:chOff x="265950" y="6357706"/>
              <a:chExt cx="8659931" cy="5063412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265950" y="6357706"/>
                <a:ext cx="8659931" cy="2605409"/>
                <a:chOff x="265950" y="6357706"/>
                <a:chExt cx="8659931" cy="2605409"/>
              </a:xfrm>
            </p:grpSpPr>
            <p:pic>
              <p:nvPicPr>
                <p:cNvPr id="79" name="Изображение 78"/>
                <p:cNvPicPr>
                  <a:picLocks noChangeAspect="1"/>
                </p:cNvPicPr>
                <p:nvPr/>
              </p:nvPicPr>
              <p:blipFill>
                <a:blip r:embed="rId3"/>
                <a:srcRect l="0" t="0" r="0" b="21240"/>
                <a:stretch/>
              </p:blipFill>
              <p:spPr>
                <a:xfrm>
                  <a:off x="265950" y="6357706"/>
                  <a:ext cx="4410757" cy="2605409"/>
                </a:xfrm>
                <a:prstGeom prst="rect">
                  <a:avLst/>
                </a:prstGeom>
              </p:spPr>
            </p:pic>
            <p:pic>
              <p:nvPicPr>
                <p:cNvPr id="82" name="Изображение 78"/>
                <p:cNvPicPr>
                  <a:picLocks noChangeAspect="1"/>
                </p:cNvPicPr>
                <p:nvPr/>
              </p:nvPicPr>
              <p:blipFill>
                <a:blip r:embed="rId3"/>
                <a:srcRect b="21240"/>
                <a:stretch/>
              </p:blipFill>
              <p:spPr>
                <a:xfrm>
                  <a:off x="4515124" y="6357706"/>
                  <a:ext cx="4410757" cy="2605409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2"/>
              <p:cNvGrpSpPr/>
              <p:nvPr/>
            </p:nvGrpSpPr>
            <p:grpSpPr>
              <a:xfrm>
                <a:off x="265950" y="8815709"/>
                <a:ext cx="8659931" cy="2605409"/>
                <a:chOff x="265950" y="6357706"/>
                <a:chExt cx="8659931" cy="2605409"/>
              </a:xfrm>
            </p:grpSpPr>
            <p:pic>
              <p:nvPicPr>
                <p:cNvPr id="85" name="Изображение 78"/>
                <p:cNvPicPr>
                  <a:picLocks noChangeAspect="1"/>
                </p:cNvPicPr>
                <p:nvPr/>
              </p:nvPicPr>
              <p:blipFill>
                <a:blip r:embed="rId3"/>
                <a:srcRect b="21240"/>
                <a:stretch/>
              </p:blipFill>
              <p:spPr>
                <a:xfrm>
                  <a:off x="265950" y="6357706"/>
                  <a:ext cx="4410757" cy="2605409"/>
                </a:xfrm>
                <a:prstGeom prst="rect">
                  <a:avLst/>
                </a:prstGeom>
              </p:spPr>
            </p:pic>
            <p:pic>
              <p:nvPicPr>
                <p:cNvPr id="86" name="Изображение 78"/>
                <p:cNvPicPr>
                  <a:picLocks noChangeAspect="1"/>
                </p:cNvPicPr>
                <p:nvPr/>
              </p:nvPicPr>
              <p:blipFill>
                <a:blip r:embed="rId3"/>
                <a:srcRect b="21240"/>
                <a:stretch/>
              </p:blipFill>
              <p:spPr>
                <a:xfrm>
                  <a:off x="4515124" y="6357706"/>
                  <a:ext cx="4410757" cy="2605409"/>
                </a:xfrm>
                <a:prstGeom prst="rect">
                  <a:avLst/>
                </a:prstGeom>
              </p:spPr>
            </p:pic>
          </p:grpSp>
        </p:grpSp>
        <p:pic>
          <p:nvPicPr>
            <p:cNvPr id="89" name="Изображение 4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052224" y="9115241"/>
              <a:ext cx="1274355" cy="12743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4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915520" y="1786126"/>
            <a:ext cx="1807869" cy="1807869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0" y="-105505"/>
            <a:ext cx="7839072" cy="10797505"/>
            <a:chOff x="0" y="-105505"/>
            <a:chExt cx="7839072" cy="10797505"/>
          </a:xfrm>
        </p:grpSpPr>
        <p:pic>
          <p:nvPicPr>
            <p:cNvPr id="27" name="Изображение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8929" y="6755659"/>
              <a:ext cx="5680841" cy="3066900"/>
            </a:xfrm>
            <a:prstGeom prst="rect">
              <a:avLst/>
            </a:prstGeom>
          </p:spPr>
        </p:pic>
        <p:pic>
          <p:nvPicPr>
            <p:cNvPr id="20" name="Изображение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787280" y="7788784"/>
              <a:ext cx="2051792" cy="2903216"/>
            </a:xfrm>
            <a:prstGeom prst="rect">
              <a:avLst/>
            </a:prstGeom>
          </p:spPr>
        </p:pic>
        <p:pic>
          <p:nvPicPr>
            <p:cNvPr id="22" name="Изображение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968" y="131783"/>
              <a:ext cx="1141850" cy="761233"/>
            </a:xfrm>
            <a:prstGeom prst="rect">
              <a:avLst/>
            </a:prstGeom>
          </p:spPr>
        </p:pic>
        <p:pic>
          <p:nvPicPr>
            <p:cNvPr id="21" name="Изображение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flipH="1">
              <a:off x="5872266" y="-105505"/>
              <a:ext cx="1881820" cy="1346010"/>
            </a:xfrm>
            <a:prstGeom prst="rect">
              <a:avLst/>
            </a:prstGeom>
          </p:spPr>
        </p:pic>
        <p:sp>
          <p:nvSpPr>
            <p:cNvPr id="4" name="Текст. поле 3"/>
            <p:cNvSpPr txBox="1"/>
            <p:nvPr/>
          </p:nvSpPr>
          <p:spPr>
            <a:xfrm>
              <a:off x="64968" y="131783"/>
              <a:ext cx="7495032" cy="51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Домашнее задание:</a:t>
              </a:r>
            </a:p>
          </p:txBody>
        </p:sp>
        <p:pic>
          <p:nvPicPr>
            <p:cNvPr id="5" name="Изображение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7239" y="1240505"/>
              <a:ext cx="954566" cy="9618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</p:pic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057966" y="1240505"/>
              <a:ext cx="1162492" cy="9618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111805" y="1240505"/>
              <a:ext cx="946161" cy="9618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Изображение 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3220458" y="1240505"/>
              <a:ext cx="1159808" cy="9618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Текст. поле 8"/>
            <p:cNvSpPr txBox="1"/>
            <p:nvPr/>
          </p:nvSpPr>
          <p:spPr>
            <a:xfrm>
              <a:off x="201043" y="761233"/>
              <a:ext cx="5818727" cy="271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12625" indent="-212625">
                <a:buFont typeface="+mj-lt"/>
                <a:buAutoNum type="arabicPeriod"/>
              </a:pPr>
              <a:r>
                <a:rPr lang="ru-RU" sz="124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Решите ребусы и запишите названия текстильных материалов, изученных на уроке</a:t>
              </a:r>
              <a:endParaRPr lang="en-US" sz="124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380267" y="1240505"/>
              <a:ext cx="1246493" cy="9618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Изображение 1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5626760" y="1240505"/>
              <a:ext cx="1470032" cy="9618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2" name="Прямая соед. линия 1 11"/>
            <p:cNvCxnSpPr/>
            <p:nvPr/>
          </p:nvCxnSpPr>
          <p:spPr>
            <a:xfrm flipV="1">
              <a:off x="153638" y="2346630"/>
              <a:ext cx="6943155" cy="36839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Изображение 12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0" y="2772245"/>
              <a:ext cx="4272152" cy="3450879"/>
            </a:xfrm>
            <a:prstGeom prst="rect">
              <a:avLst/>
            </a:prstGeom>
          </p:spPr>
        </p:pic>
        <p:cxnSp>
          <p:nvCxnSpPr>
            <p:cNvPr id="14" name="Прямая соед. линия 1 11"/>
            <p:cNvCxnSpPr/>
            <p:nvPr/>
          </p:nvCxnSpPr>
          <p:spPr>
            <a:xfrm flipV="1">
              <a:off x="153638" y="2591177"/>
              <a:ext cx="6943154" cy="36839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Текст. поле 8"/>
            <p:cNvSpPr txBox="1"/>
            <p:nvPr/>
          </p:nvSpPr>
          <p:spPr>
            <a:xfrm>
              <a:off x="153638" y="2772245"/>
              <a:ext cx="1598756" cy="271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>
                <a:buFont typeface="+mj-lt"/>
                <a:buNone/>
              </a:pPr>
              <a:r>
                <a:rPr lang="ru-RU" sz="124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2.  Решите кроссворд </a:t>
              </a:r>
              <a:endParaRPr lang="en-US" sz="124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sp>
          <p:nvSpPr>
            <p:cNvPr id="17" name="Текст. поле 16"/>
            <p:cNvSpPr txBox="1"/>
            <p:nvPr/>
          </p:nvSpPr>
          <p:spPr>
            <a:xfrm>
              <a:off x="4050787" y="2916004"/>
              <a:ext cx="3297625" cy="3274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Эти ткани полностью создает человек на химических заводах из продуктов переработки нефти, газа или угля.</a:t>
              </a: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Процесс переплетения двух систем нитей: продольных (основы) и поперечных (утка). </a:t>
              </a: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Сырье этих тканей создано природой, имеет х</a:t>
              </a:r>
              <a:r>
                <a:rPr lang="ru-RU" sz="1116" b="0" i="0" u="none" strike="noStrike">
                  <a:latin typeface="Times New Roman" pitchFamily="18" charset="0" panose="02020603050405020304"/>
                  <a:ea typeface="+mn-lt"/>
                  <a:cs typeface="Times New Roman" pitchFamily="18" charset="0" panose="02020603050405020304"/>
                </a:rPr>
                <a:t>орошую воздухопроницаемость и  гигроскопичность.</a:t>
              </a: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333333"/>
                  </a:solidFill>
                  <a:latin typeface="Times New Roman" pitchFamily="18" charset="0" panose="02020603050405020304"/>
                  <a:ea typeface="+mn-lt"/>
                  <a:cs typeface="Times New Roman" pitchFamily="18" charset="0" panose="02020603050405020304"/>
                </a:rPr>
                <a:t>Э</a:t>
              </a:r>
              <a:r>
                <a:rPr lang="en-US" sz="1116" b="0" i="0" u="none" strike="noStrike">
                  <a:solidFill>
                    <a:srgbClr val="333333"/>
                  </a:solidFill>
                  <a:latin typeface="Times New Roman" pitchFamily="18" charset="0" panose="02020603050405020304"/>
                  <a:ea typeface="+mn-lt"/>
                  <a:cs typeface="Times New Roman" pitchFamily="18" charset="0" panose="02020603050405020304"/>
                </a:rPr>
                <a:t>то тонкая непрядёная нить растительного, животного или минерального происхождения.</a:t>
              </a:r>
              <a:endParaRPr lang="ru-RU" sz="1116" b="0" i="0" u="none" strike="noStrike">
                <a:solidFill>
                  <a:srgbClr val="333333"/>
                </a:solidFill>
                <a:latin typeface="Times New Roman" pitchFamily="18" charset="0" panose="02020603050405020304"/>
                <a:ea typeface="+mn-lt"/>
                <a:cs typeface="Times New Roman" pitchFamily="18" charset="0" panose="02020603050405020304"/>
              </a:endParaRP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Заключительный этап создания ткани.</a:t>
              </a: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Ее делают из древесной целлюлозы, которую растворяют и затем формируют в волокна</a:t>
              </a: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Процесс скручивания подготовленных волокон в длинную непрерывную пряжу.</a:t>
              </a: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Сырье для производства шелка.</a:t>
              </a:r>
            </a:p>
            <a:p>
              <a:pPr marL="212625" indent="-212625" algn="just">
                <a:buFont typeface="+mj-lt"/>
                <a:buAutoNum type="arabicPeriod"/>
              </a:pPr>
              <a:r>
                <a:rPr lang="ru-RU" sz="1116" b="0" i="0" u="none" strike="noStrike">
                  <a:solidFill>
                    <a:srgbClr val="000000"/>
                  </a:solidFill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Эти ткани производят из природного сырья с глубокой химической переработкой.</a:t>
              </a:r>
            </a:p>
            <a:p>
              <a:pPr marL="212625" indent="-212625">
                <a:buFont typeface="+mj-lt"/>
                <a:buAutoNum type="arabicPeriod"/>
              </a:pPr>
              <a:endParaRPr lang="ru-RU" sz="1116" b="0" i="0" u="none" strike="noStrike">
                <a:solidFill>
                  <a:srgbClr val="000000"/>
                </a:solidFill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sp>
          <p:nvSpPr>
            <p:cNvPr id="19" name="Текст. поле 8"/>
            <p:cNvSpPr txBox="1"/>
            <p:nvPr/>
          </p:nvSpPr>
          <p:spPr>
            <a:xfrm>
              <a:off x="201043" y="9974369"/>
              <a:ext cx="5425717" cy="27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+mj-lt"/>
                <a:buNone/>
              </a:pPr>
              <a:r>
                <a:rPr lang="ru-RU" sz="124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4*.  Подготовьте мини сообщение, почему </a:t>
              </a:r>
              <a:r>
                <a:rPr lang="ru-RU" sz="124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хлопок называют «белым золотом»?</a:t>
              </a:r>
              <a:endParaRPr lang="en-US" sz="124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sp>
          <p:nvSpPr>
            <p:cNvPr id="25" name="Текст. поле 24"/>
            <p:cNvSpPr txBox="1"/>
            <p:nvPr/>
          </p:nvSpPr>
          <p:spPr>
            <a:xfrm>
              <a:off x="64968" y="10428813"/>
              <a:ext cx="2811507" cy="196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Личная разработка </a:t>
              </a:r>
              <a:r>
                <a:rPr lang="ru-RU" sz="70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учителя труда Бурдиной Натальи Александровны</a:t>
              </a:r>
              <a:endParaRPr lang="en-US" sz="70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sp>
          <p:nvSpPr>
            <p:cNvPr id="26" name="Текст. поле 8"/>
            <p:cNvSpPr txBox="1"/>
            <p:nvPr/>
          </p:nvSpPr>
          <p:spPr>
            <a:xfrm>
              <a:off x="201042" y="6223124"/>
              <a:ext cx="7147369" cy="45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 typeface="+mj-lt"/>
                <a:buNone/>
              </a:pPr>
              <a:r>
                <a:rPr lang="ru-RU" sz="1240">
                  <a:latin typeface="Times New Roman" pitchFamily="18" charset="0" panose="02020603050405020304"/>
                  <a:ea typeface="Times New Roman" pitchFamily="18" charset="0" panose="02020603050405020304"/>
                  <a:cs typeface="Times New Roman" pitchFamily="18" charset="0" panose="02020603050405020304"/>
                </a:rPr>
                <a:t>3.  Рассмотрите картинку, процесс создания какой ткани на ней изображен? Пронумеруйте картинки по подпорядку  и опишите все процессы.</a:t>
              </a:r>
              <a:endParaRPr lang="en-US" sz="1240">
                <a:latin typeface="Times New Roman" pitchFamily="18" charset="0" panose="02020603050405020304"/>
                <a:ea typeface="Times New Roman" pitchFamily="18" charset="0" panose="02020603050405020304"/>
                <a:cs typeface="Times New Roman" pitchFamily="18" charset="0" panose="02020603050405020304"/>
              </a:endParaRPr>
            </a:p>
          </p:txBody>
        </p:sp>
        <p:pic>
          <p:nvPicPr>
            <p:cNvPr id="24" name="Изображение 2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flipH="1">
              <a:off x="0" y="3893359"/>
              <a:ext cx="1584886" cy="1138593"/>
            </a:xfrm>
            <a:prstGeom prst="rect">
              <a:avLst/>
            </a:prstGeom>
          </p:spPr>
        </p:pic>
        <p:sp>
          <p:nvSpPr>
            <p:cNvPr id="28" name="Эллипс 64"/>
            <p:cNvSpPr/>
            <p:nvPr/>
          </p:nvSpPr>
          <p:spPr>
            <a:xfrm>
              <a:off x="3671141" y="7076198"/>
              <a:ext cx="217718" cy="21575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Эллипс 64"/>
            <p:cNvSpPr/>
            <p:nvPr/>
          </p:nvSpPr>
          <p:spPr>
            <a:xfrm>
              <a:off x="2696184" y="6860448"/>
              <a:ext cx="217718" cy="21575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Эллипс 64"/>
            <p:cNvSpPr/>
            <p:nvPr/>
          </p:nvSpPr>
          <p:spPr>
            <a:xfrm>
              <a:off x="1687076" y="7012848"/>
              <a:ext cx="217718" cy="21575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Эллипс 64"/>
            <p:cNvSpPr/>
            <p:nvPr/>
          </p:nvSpPr>
          <p:spPr>
            <a:xfrm>
              <a:off x="5699599" y="7503910"/>
              <a:ext cx="217718" cy="21575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Эллипс 64"/>
            <p:cNvSpPr/>
            <p:nvPr/>
          </p:nvSpPr>
          <p:spPr>
            <a:xfrm>
              <a:off x="3625216" y="8525283"/>
              <a:ext cx="217718" cy="21575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Эллипс 64"/>
            <p:cNvSpPr/>
            <p:nvPr/>
          </p:nvSpPr>
          <p:spPr>
            <a:xfrm>
              <a:off x="2319287" y="8073359"/>
              <a:ext cx="217718" cy="21575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Эллипс 64"/>
            <p:cNvSpPr/>
            <p:nvPr/>
          </p:nvSpPr>
          <p:spPr>
            <a:xfrm>
              <a:off x="1367168" y="8309533"/>
              <a:ext cx="217718" cy="21575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Изображение 48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6074056" y="6654770"/>
              <a:ext cx="1274355" cy="12743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</cp:revision>
  <dcterms:created xsi:type="dcterms:W3CDTF">2017-06-21T13:57:27Z</dcterms:created>
  <dcterms:modified xsi:type="dcterms:W3CDTF">2026-02-08T16:13:45Z</dcterms:modified>
</cp:coreProperties>
</file>