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85" r:id="rId5"/>
    <p:sldId id="258" r:id="rId6"/>
    <p:sldId id="265" r:id="rId7"/>
    <p:sldId id="275" r:id="rId8"/>
    <p:sldId id="277" r:id="rId9"/>
    <p:sldId id="276" r:id="rId10"/>
    <p:sldId id="278" r:id="rId11"/>
    <p:sldId id="266" r:id="rId12"/>
    <p:sldId id="267" r:id="rId13"/>
    <p:sldId id="270" r:id="rId14"/>
    <p:sldId id="271" r:id="rId15"/>
    <p:sldId id="273" r:id="rId16"/>
    <p:sldId id="274" r:id="rId17"/>
    <p:sldId id="268" r:id="rId18"/>
    <p:sldId id="269" r:id="rId19"/>
    <p:sldId id="282" r:id="rId20"/>
    <p:sldId id="283" r:id="rId21"/>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7" userDrawn="1">
          <p15:clr>
            <a:srgbClr val="A4A3A4"/>
          </p15:clr>
        </p15:guide>
        <p15:guide id="1" orient="horz" pos="20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showGuides="1">
      <p:cViewPr varScale="1">
        <p:scale>
          <a:sx n="89" d="100"/>
          <a:sy n="89" d="100"/>
        </p:scale>
        <p:origin x="114" y="324"/>
      </p:cViewPr>
      <p:guideLst>
        <p:guide pos="3837"/>
        <p:guide orient="horz" pos="2021"/>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tags" Target="tags/tag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noEditPoints="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
            <a:endParaRPr lang="en-US"/>
          </a:p>
        </p:txBody>
      </p:sp>
      <p:sp>
        <p:nvSpPr>
          <p:cNvPr id="3" name="Заполнитель даты 2"/>
          <p:cNvSpPr>
            <a:spLocks noGrp="1" noEditPoints="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
            <a:r>
              <a:rPr lang="en-US" smtClean="0"/>
              <a:t>*</a:t>
            </a:r>
            <a:endParaRPr lang="en-US"/>
          </a:p>
        </p:txBody>
      </p:sp>
      <p:sp>
        <p:nvSpPr>
          <p:cNvPr id="4" name="Заполнитель изображения слайда 3"/>
          <p:cNvSpPr>
            <a:spLocks noGrp="1" noRot="1" noChangeAspect="1" noEditPoints="1"/>
          </p:cNvSpPr>
          <p:nvPr>
            <p:ph type="sldImg" idx="2"/>
          </p:nvPr>
        </p:nvSpPr>
        <p:spPr>
          <a:xfrm>
            <a:off x="1143000" y="685800"/>
            <a:ext cx="4572000" cy="3429000"/>
          </a:xfrm>
          <a:prstGeom prst="rect">
            <a:avLst/>
          </a:prstGeom>
          <a:noFill/>
          <a:ln w="12700">
            <a:solidFill>
              <a:prstClr val="black"/>
            </a:solidFill>
          </a:ln>
        </p:spPr>
      </p:sp>
      <p:sp>
        <p:nvSpPr>
          <p:cNvPr id="5" name="Заполнитель заметок 4"/>
          <p:cNvSpPr>
            <a:spLocks noGrp="1" noEditPoints="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ltLang="en-US"/>
              <a:t>Щелкните для изменения стиля основного текста</a:t>
            </a:r>
            <a:endParaRPr lang="en-US"/>
          </a:p>
          <a:p>
            <a:pPr lvl="1"/>
            <a:r>
              <a:rPr lang="ru-RU" altLang="en-US"/>
              <a:t>Второй уровень</a:t>
            </a:r>
            <a:endParaRPr lang="en-US"/>
          </a:p>
          <a:p>
            <a:pPr lvl="2"/>
            <a:r>
              <a:rPr lang="ru-RU" altLang="en-US"/>
              <a:t>Третий уровень</a:t>
            </a:r>
            <a:endParaRPr lang="en-US"/>
          </a:p>
          <a:p>
            <a:pPr lvl="3"/>
            <a:r>
              <a:rPr lang="ru-RU" altLang="en-US"/>
              <a:t>Четвертый уровень</a:t>
            </a:r>
            <a:endParaRPr lang="en-US"/>
          </a:p>
          <a:p>
            <a:pPr lvl="4"/>
            <a:r>
              <a:rPr lang="ru-RU" altLang="en-US"/>
              <a:t>Пятый уровень</a:t>
            </a:r>
            <a:endParaRPr lang="en-US"/>
          </a:p>
        </p:txBody>
      </p:sp>
      <p:sp>
        <p:nvSpPr>
          <p:cNvPr id="6" name="Заполнитель нижнего колонтитула 5"/>
          <p:cNvSpPr>
            <a:spLocks noGrp="1" noEditPoints="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
            <a:endParaRPr lang="en-US"/>
          </a:p>
        </p:txBody>
      </p:sp>
      <p:sp>
        <p:nvSpPr>
          <p:cNvPr id="7" name="Заполнитель номера слайда 6"/>
          <p:cNvSpPr>
            <a:spLocks noGrp="1" noEditPoints="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
            <a:r>
              <a:rPr lang="en-US" smtClean="0"/>
              <a:t>#</a:t>
            </a:r>
            <a:endParaRPr 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1EEF5B68-B3C0-4D4D-B123-22D4F4A7A0D4}"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89708CC1-F894-4239-9E5B-099A79067DB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27DFA6E5-6E20-4AF8-86F8-CA312A30597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62B25BB1-93D1-4989-A2ED-795388A89925}"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725E0092-BACD-4CC0-A397-8BC82E8E7CF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30D03867-5495-411F-B5A8-C87893FB6ABF}"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6E1B1DDD-74D3-42DB-B5E7-6C35DFB37CF9}"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5D1F54AC-889E-425C-BE25-E74EF93AA017}"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436B41A2-FFAE-4000-A82A-381BBFB18B06}"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7AACC608-6463-48BB-BB56-D52F08B5E9E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C23F488D-0ECE-4551-95AC-BAC8B0EFC4A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DC2E6563-2B02-426D-97E2-B05A57D9A976}"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916A5741-9BE0-43E4-A137-DAFD282CA2F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A6D78B7A-9A70-49FD-87BB-78E02F7670A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0646F29E-5CC8-4B17-A69E-F3545FAFC714}"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96AB4363-0CAB-4899-B65D-D4A13A363AF4}"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42EFBC5B-BC52-4B79-9545-235507B7831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63469E02-DD7F-449A-8521-204BD12572E1}"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EditPoints="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noEditPoints="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US"/>
          </a:p>
        </p:txBody>
      </p:sp>
      <p:sp>
        <p:nvSpPr>
          <p:cNvPr id="4" name="Date Placeholder 3"/>
          <p:cNvSpPr>
            <a:spLocks noGrp="1" noEditPoints="1"/>
          </p:cNvSpPr>
          <p:nvPr>
            <p:ph type="dt" sz="half" idx="10"/>
          </p:nvPr>
        </p:nvSpPr>
        <p:spPr/>
        <p:txBody>
          <a:bodyPr/>
          <a:lstStyle/>
          <a:p>
            <a:fld id="{71FD7FF2-845F-41B9-944F-35B90659B7D6}" type="datetimeFigureOut">
              <a:rPr lang="en-US" smtClean="0"/>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07E345D-6FE0-4977-A3DF-5875ED8E59A8}" type="slidenum">
              <a:rPr lang="en-US" smtClean="0"/>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EditPoints="1"/>
          </p:cNvSpPr>
          <p:nvPr>
            <p:ph type="title"/>
          </p:nvPr>
        </p:nvSpPr>
        <p:spPr/>
        <p:txBody>
          <a:bodyPr/>
          <a:lstStyle/>
          <a:p>
            <a:r>
              <a:rPr lang="en-US"/>
              <a:t>Click to edit Master title style</a:t>
            </a:r>
            <a:endParaRPr lang="en-US"/>
          </a:p>
        </p:txBody>
      </p:sp>
      <p:sp>
        <p:nvSpPr>
          <p:cNvPr id="3" name="Content Placeholder 2"/>
          <p:cNvSpPr>
            <a:spLocks noGrp="1" noEditPoints="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noEditPoints="1"/>
          </p:cNvSpPr>
          <p:nvPr>
            <p:ph type="dt" sz="half" idx="10"/>
          </p:nvPr>
        </p:nvSpPr>
        <p:spPr/>
        <p:txBody>
          <a:bodyPr/>
          <a:lstStyle/>
          <a:p>
            <a:fld id="{71FD7FF2-845F-41B9-944F-35B90659B7D6}" type="datetimeFigureOut">
              <a:rPr lang="en-US" smtClean="0"/>
            </a:fld>
            <a:endParaRPr lang="en-US"/>
          </a:p>
        </p:txBody>
      </p:sp>
      <p:sp>
        <p:nvSpPr>
          <p:cNvPr id="5" name="Footer Placeholder 4"/>
          <p:cNvSpPr>
            <a:spLocks noGrp="1" noEditPoints="1"/>
          </p:cNvSpPr>
          <p:nvPr>
            <p:ph type="ftr" sz="quarter" idx="11"/>
          </p:nvPr>
        </p:nvSpPr>
        <p:spPr/>
        <p:txBody>
          <a:bodyPr/>
          <a:lstStyle/>
          <a:p>
            <a:endParaRPr lang="en-US"/>
          </a:p>
        </p:txBody>
      </p:sp>
      <p:sp>
        <p:nvSpPr>
          <p:cNvPr id="6" name="Slide Number Placeholder 5"/>
          <p:cNvSpPr>
            <a:spLocks noGrp="1" noEditPoints="1"/>
          </p:cNvSpPr>
          <p:nvPr>
            <p:ph type="sldNum" sz="quarter" idx="12"/>
          </p:nvPr>
        </p:nvSpPr>
        <p:spPr/>
        <p:txBody>
          <a:bodyPr/>
          <a:lstStyle/>
          <a:p>
            <a:fld id="{707E345D-6FE0-4977-A3DF-5875ED8E59A8}" type="slidenum">
              <a:rPr lang="en-US" smtClean="0"/>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noEditPoints="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noEditPoints="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noEditPoints="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D7FF2-845F-41B9-944F-35B90659B7D6}" type="datetimeFigureOut">
              <a:rPr lang="en-US" smtClean="0"/>
            </a:fld>
            <a:endParaRPr lang="en-US"/>
          </a:p>
        </p:txBody>
      </p:sp>
      <p:sp>
        <p:nvSpPr>
          <p:cNvPr id="5" name="Footer Placeholder 4"/>
          <p:cNvSpPr>
            <a:spLocks noGrp="1" noEditPoints="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noEditPoints="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E345D-6FE0-4977-A3DF-5875ED8E59A8}" type="slidenum">
              <a:rPr lang="en-US" smtClean="0"/>
            </a:fld>
            <a:endParaRPr lang="en-US"/>
          </a:p>
        </p:txBody>
      </p:sp>
      <p:pic>
        <p:nvPicPr>
          <p:cNvPr id="9" name="Изображение 28"/>
          <p:cNvPicPr>
            <a:picLocks noChangeAspect="1"/>
          </p:cNvPicPr>
          <p:nvPr/>
        </p:nvPicPr>
        <p:blipFill>
          <a:blip r:embed="rId3"/>
          <a:srcRect l="7991" t="13973" r="11226" b="4436"/>
          <a:stretch>
            <a:fillRect/>
          </a:stretch>
        </p:blipFill>
        <p:spPr>
          <a:xfrm>
            <a:off x="0" y="0"/>
            <a:ext cx="12317714" cy="69982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поле 3"/>
          <p:cNvSpPr txBox="1"/>
          <p:nvPr/>
        </p:nvSpPr>
        <p:spPr>
          <a:xfrm>
            <a:off x="714402" y="2010387"/>
            <a:ext cx="10763196" cy="938450"/>
          </a:xfrm>
          <a:prstGeom prst="rect">
            <a:avLst/>
          </a:prstGeom>
          <a:noFill/>
        </p:spPr>
        <p:txBody>
          <a:bodyPr wrap="square" rtlCol="0">
            <a:spAutoFit/>
          </a:bodyPr>
          <a:lstStyle/>
          <a:p>
            <a:pPr algn="ctr"/>
            <a:r>
              <a:rPr lang="ru-RU" sz="2800" b="1">
                <a:latin typeface="Times New Roman" panose="02020603050405020304" pitchFamily="18" charset="0"/>
                <a:ea typeface="Times New Roman" panose="02020603050405020304" pitchFamily="18" charset="0"/>
                <a:cs typeface="Times New Roman" panose="02020603050405020304" pitchFamily="18" charset="0"/>
              </a:rPr>
              <a:t>Викторина: </a:t>
            </a:r>
            <a:endParaRPr lang="ru-RU" sz="2800" b="1">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ru-RU" sz="2800" b="1">
                <a:latin typeface="Times New Roman" panose="02020603050405020304" pitchFamily="18" charset="0"/>
                <a:ea typeface="Times New Roman" panose="02020603050405020304" pitchFamily="18" charset="0"/>
                <a:cs typeface="Times New Roman" panose="02020603050405020304" pitchFamily="18" charset="0"/>
              </a:rPr>
              <a:t>От ядовитого дикаря до освежающего и хрустящего лакомства.</a:t>
            </a:r>
            <a:endParaRPr lang="en-US">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Текст. поле 9"/>
          <p:cNvSpPr txBox="1"/>
          <p:nvPr/>
        </p:nvSpPr>
        <p:spPr>
          <a:xfrm>
            <a:off x="1934105" y="126909"/>
            <a:ext cx="8534400" cy="1306047"/>
          </a:xfrm>
          <a:prstGeom prst="rect">
            <a:avLst/>
          </a:prstGeom>
          <a:noFill/>
        </p:spPr>
        <p:txBody>
          <a:bodyPr wrap="square" rtlCol="0">
            <a:spAutoFit/>
          </a:bodyPr>
          <a:lstStyle/>
          <a:p>
            <a:pPr algn="ctr"/>
            <a:r>
              <a:rPr lang="en-US" altLang="en-US" sz="2000">
                <a:latin typeface="Times New Roman" panose="02020603050405020304" pitchFamily="18" charset="0"/>
              </a:rPr>
              <a:t>Муниципальное</a:t>
            </a:r>
            <a:r>
              <a:rPr lang="en-US" altLang="ru-RU" sz="2000">
                <a:latin typeface="Times New Roman" panose="02020603050405020304" pitchFamily="18" charset="0"/>
              </a:rPr>
              <a:t> </a:t>
            </a:r>
            <a:r>
              <a:rPr lang="en-US" altLang="en-US" sz="2000">
                <a:latin typeface="Times New Roman" panose="02020603050405020304" pitchFamily="18" charset="0"/>
              </a:rPr>
              <a:t>автономное</a:t>
            </a:r>
            <a:r>
              <a:rPr lang="en-US" altLang="ru-RU" sz="2000">
                <a:latin typeface="Times New Roman" panose="02020603050405020304" pitchFamily="18" charset="0"/>
              </a:rPr>
              <a:t> </a:t>
            </a:r>
            <a:r>
              <a:rPr lang="en-US" altLang="en-US" sz="2000">
                <a:latin typeface="Times New Roman" panose="02020603050405020304" pitchFamily="18" charset="0"/>
              </a:rPr>
              <a:t>общеобразовательное</a:t>
            </a:r>
            <a:r>
              <a:rPr lang="en-US" altLang="ru-RU" sz="2000">
                <a:latin typeface="Times New Roman" panose="02020603050405020304" pitchFamily="18" charset="0"/>
              </a:rPr>
              <a:t> </a:t>
            </a:r>
            <a:r>
              <a:rPr lang="en-US" altLang="en-US" sz="2000">
                <a:latin typeface="Times New Roman" panose="02020603050405020304" pitchFamily="18" charset="0"/>
              </a:rPr>
              <a:t>учреждение</a:t>
            </a:r>
            <a:endParaRPr lang="en-US" altLang="en-US" sz="2000">
              <a:latin typeface="Times New Roman" panose="02020603050405020304" pitchFamily="18" charset="0"/>
            </a:endParaRPr>
          </a:p>
          <a:p>
            <a:pPr algn="ctr"/>
            <a:r>
              <a:rPr lang="en-US" altLang="ru-RU" sz="2000">
                <a:latin typeface="Times New Roman" panose="02020603050405020304" pitchFamily="18" charset="0"/>
              </a:rPr>
              <a:t> </a:t>
            </a:r>
            <a:r>
              <a:rPr lang="ru-RU" altLang="en-US" sz="2000">
                <a:latin typeface="Times New Roman" panose="02020603050405020304" pitchFamily="18" charset="0"/>
              </a:rPr>
              <a:t>«</a:t>
            </a:r>
            <a:r>
              <a:rPr lang="en-US" altLang="en-US" sz="2000">
                <a:latin typeface="Times New Roman" panose="02020603050405020304" pitchFamily="18" charset="0"/>
              </a:rPr>
              <a:t>Основная</a:t>
            </a:r>
            <a:r>
              <a:rPr lang="en-US" altLang="ru-RU" sz="2000">
                <a:latin typeface="Times New Roman" panose="02020603050405020304" pitchFamily="18" charset="0"/>
              </a:rPr>
              <a:t> </a:t>
            </a:r>
            <a:r>
              <a:rPr lang="en-US" altLang="en-US" sz="2000">
                <a:latin typeface="Times New Roman" panose="02020603050405020304" pitchFamily="18" charset="0"/>
              </a:rPr>
              <a:t>общеобразовательная</a:t>
            </a:r>
            <a:r>
              <a:rPr lang="en-US" altLang="ru-RU" sz="2000">
                <a:latin typeface="Times New Roman" panose="02020603050405020304" pitchFamily="18" charset="0"/>
              </a:rPr>
              <a:t> </a:t>
            </a:r>
            <a:r>
              <a:rPr lang="en-US" altLang="en-US" sz="2000">
                <a:latin typeface="Times New Roman" panose="02020603050405020304" pitchFamily="18" charset="0"/>
              </a:rPr>
              <a:t>школа</a:t>
            </a:r>
            <a:r>
              <a:rPr lang="en-US" altLang="ru-RU" sz="2000">
                <a:latin typeface="Times New Roman" panose="02020603050405020304" pitchFamily="18" charset="0"/>
              </a:rPr>
              <a:t> </a:t>
            </a:r>
            <a:r>
              <a:rPr altLang="en-US" sz="2000">
                <a:latin typeface="Times New Roman" panose="02020603050405020304" pitchFamily="18" charset="0"/>
              </a:rPr>
              <a:t>№</a:t>
            </a:r>
            <a:r>
              <a:rPr lang="en-US" altLang="ru-RU" sz="2000">
                <a:latin typeface="Times New Roman" panose="02020603050405020304" pitchFamily="18" charset="0"/>
              </a:rPr>
              <a:t> 280 </a:t>
            </a:r>
            <a:r>
              <a:rPr lang="en-US" altLang="en-US" sz="2000">
                <a:latin typeface="Times New Roman" panose="02020603050405020304" pitchFamily="18" charset="0"/>
              </a:rPr>
              <a:t>п</a:t>
            </a:r>
            <a:r>
              <a:rPr lang="en-US" altLang="ru-RU" sz="2000">
                <a:latin typeface="Times New Roman" panose="02020603050405020304" pitchFamily="18" charset="0"/>
              </a:rPr>
              <a:t>. </a:t>
            </a:r>
            <a:r>
              <a:rPr lang="en-US" altLang="en-US" sz="2000">
                <a:latin typeface="Times New Roman" panose="02020603050405020304" pitchFamily="18" charset="0"/>
              </a:rPr>
              <a:t>Оленья</a:t>
            </a:r>
            <a:r>
              <a:rPr lang="en-US" altLang="ru-RU" sz="2000">
                <a:latin typeface="Times New Roman" panose="02020603050405020304" pitchFamily="18" charset="0"/>
              </a:rPr>
              <a:t> </a:t>
            </a:r>
            <a:r>
              <a:rPr lang="en-US" altLang="en-US" sz="2000">
                <a:latin typeface="Times New Roman" panose="02020603050405020304" pitchFamily="18" charset="0"/>
              </a:rPr>
              <a:t>Губа</a:t>
            </a:r>
            <a:r>
              <a:rPr lang="ru-RU" altLang="en-US" sz="2000">
                <a:latin typeface="Times New Roman" panose="02020603050405020304" pitchFamily="18" charset="0"/>
              </a:rPr>
              <a:t>»</a:t>
            </a:r>
            <a:r>
              <a:rPr lang="en-US" altLang="ru-RU" sz="2000">
                <a:latin typeface="Times New Roman" panose="02020603050405020304" pitchFamily="18" charset="0"/>
              </a:rPr>
              <a:t> </a:t>
            </a:r>
            <a:endParaRPr lang="en-US" altLang="ru-RU" sz="2000">
              <a:latin typeface="Times New Roman" panose="02020603050405020304" pitchFamily="18" charset="0"/>
            </a:endParaRPr>
          </a:p>
          <a:p>
            <a:pPr algn="ctr"/>
            <a:r>
              <a:rPr lang="en-US" altLang="en-US" sz="2000">
                <a:latin typeface="Times New Roman" panose="02020603050405020304" pitchFamily="18" charset="0"/>
              </a:rPr>
              <a:t>имени</a:t>
            </a:r>
            <a:r>
              <a:rPr lang="en-US" altLang="ru-RU" sz="2000">
                <a:latin typeface="Times New Roman" panose="02020603050405020304" pitchFamily="18" charset="0"/>
              </a:rPr>
              <a:t> </a:t>
            </a:r>
            <a:r>
              <a:rPr lang="en-US" altLang="en-US" sz="2000">
                <a:latin typeface="Times New Roman" panose="02020603050405020304" pitchFamily="18" charset="0"/>
              </a:rPr>
              <a:t>Героя</a:t>
            </a:r>
            <a:r>
              <a:rPr lang="en-US" altLang="ru-RU" sz="2000">
                <a:latin typeface="Times New Roman" panose="02020603050405020304" pitchFamily="18" charset="0"/>
              </a:rPr>
              <a:t> </a:t>
            </a:r>
            <a:r>
              <a:rPr lang="en-US" altLang="en-US" sz="2000">
                <a:latin typeface="Times New Roman" panose="02020603050405020304" pitchFamily="18" charset="0"/>
              </a:rPr>
              <a:t>Российской</a:t>
            </a:r>
            <a:r>
              <a:rPr lang="en-US" altLang="ru-RU" sz="2000">
                <a:latin typeface="Times New Roman" panose="02020603050405020304" pitchFamily="18" charset="0"/>
              </a:rPr>
              <a:t> </a:t>
            </a:r>
            <a:r>
              <a:rPr lang="en-US" altLang="en-US" sz="2000">
                <a:latin typeface="Times New Roman" panose="02020603050405020304" pitchFamily="18" charset="0"/>
              </a:rPr>
              <a:t>Федерации</a:t>
            </a:r>
            <a:r>
              <a:rPr lang="en-US" altLang="ru-RU" sz="2000">
                <a:latin typeface="Times New Roman" panose="02020603050405020304" pitchFamily="18" charset="0"/>
              </a:rPr>
              <a:t> </a:t>
            </a:r>
            <a:r>
              <a:rPr lang="en-US" altLang="en-US" sz="2000">
                <a:latin typeface="Times New Roman" panose="02020603050405020304" pitchFamily="18" charset="0"/>
              </a:rPr>
              <a:t>Дениса</a:t>
            </a:r>
            <a:r>
              <a:rPr lang="en-US" altLang="ru-RU" sz="2000">
                <a:latin typeface="Times New Roman" panose="02020603050405020304" pitchFamily="18" charset="0"/>
              </a:rPr>
              <a:t> </a:t>
            </a:r>
            <a:r>
              <a:rPr lang="en-US" altLang="en-US" sz="2000">
                <a:latin typeface="Times New Roman" panose="02020603050405020304" pitchFamily="18" charset="0"/>
              </a:rPr>
              <a:t>Александровича</a:t>
            </a:r>
            <a:r>
              <a:rPr lang="en-US" altLang="ru-RU" sz="2000">
                <a:latin typeface="Times New Roman" panose="02020603050405020304" pitchFamily="18" charset="0"/>
              </a:rPr>
              <a:t> </a:t>
            </a:r>
            <a:r>
              <a:rPr lang="en-US" altLang="en-US" sz="2000">
                <a:latin typeface="Times New Roman" panose="02020603050405020304" pitchFamily="18" charset="0"/>
              </a:rPr>
              <a:t>Опарина</a:t>
            </a:r>
            <a:endParaRPr lang="ru-RU" altLang="en-US" sz="2000">
              <a:latin typeface="Times New Roman" panose="02020603050405020304" pitchFamily="18" charset="0"/>
            </a:endParaRPr>
          </a:p>
          <a:p>
            <a:pPr algn="ctr"/>
            <a:endParaRPr lang="ru-RU" altLang="en-US" sz="2000">
              <a:latin typeface="Times New Roman" panose="02020603050405020304" pitchFamily="18" charset="0"/>
            </a:endParaRPr>
          </a:p>
        </p:txBody>
      </p:sp>
      <p:sp>
        <p:nvSpPr>
          <p:cNvPr id="11" name="Текст. поле 10"/>
          <p:cNvSpPr txBox="1"/>
          <p:nvPr/>
        </p:nvSpPr>
        <p:spPr>
          <a:xfrm>
            <a:off x="6096000" y="3910799"/>
            <a:ext cx="4119767" cy="1001247"/>
          </a:xfrm>
          <a:prstGeom prst="rect">
            <a:avLst/>
          </a:prstGeom>
          <a:noFill/>
        </p:spPr>
        <p:txBody>
          <a:bodyPr wrap="square" rtlCol="0">
            <a:spAutoFit/>
          </a:bodyPr>
          <a:lstStyle/>
          <a:p>
            <a:r>
              <a:rPr lang="ru-RU" altLang="en-US" sz="2000">
                <a:latin typeface="Times New Roman" panose="02020603050405020304" pitchFamily="18" charset="0"/>
              </a:rPr>
              <a:t>автор: Бурдина Н. А. </a:t>
            </a:r>
            <a:endParaRPr lang="ru-RU" altLang="en-US" sz="2000">
              <a:latin typeface="Times New Roman" panose="02020603050405020304" pitchFamily="18" charset="0"/>
            </a:endParaRPr>
          </a:p>
          <a:p>
            <a:r>
              <a:rPr lang="ru-RU" altLang="en-US" sz="2000">
                <a:latin typeface="Times New Roman" panose="02020603050405020304" pitchFamily="18" charset="0"/>
              </a:rPr>
              <a:t>            учитель труда (технологии)</a:t>
            </a:r>
            <a:endParaRPr lang="ru-RU" altLang="en-US" sz="2000">
              <a:latin typeface="Times New Roman" panose="02020603050405020304" pitchFamily="18" charset="0"/>
            </a:endParaRPr>
          </a:p>
          <a:p>
            <a:endParaRPr lang="ru-RU" altLang="en-US" sz="2000">
              <a:latin typeface="Times New Roman" panose="02020603050405020304" pitchFamily="18" charset="0"/>
            </a:endParaRPr>
          </a:p>
        </p:txBody>
      </p:sp>
      <p:sp>
        <p:nvSpPr>
          <p:cNvPr id="12" name="Текст. поле 11"/>
          <p:cNvSpPr txBox="1"/>
          <p:nvPr/>
        </p:nvSpPr>
        <p:spPr>
          <a:xfrm>
            <a:off x="5464923" y="6186831"/>
            <a:ext cx="1114792" cy="391647"/>
          </a:xfrm>
          <a:prstGeom prst="rect">
            <a:avLst/>
          </a:prstGeom>
          <a:noFill/>
        </p:spPr>
        <p:txBody>
          <a:bodyPr wrap="none" rtlCol="0">
            <a:spAutoFit/>
          </a:bodyPr>
          <a:lstStyle/>
          <a:p>
            <a:r>
              <a:rPr lang="ru-RU" sz="2000">
                <a:latin typeface="Times New Roman" panose="02020603050405020304" pitchFamily="18" charset="0"/>
                <a:ea typeface="Times New Roman" panose="02020603050405020304" pitchFamily="18" charset="0"/>
                <a:cs typeface="Times New Roman" panose="02020603050405020304" pitchFamily="18" charset="0"/>
              </a:rPr>
              <a:t>2026 год</a:t>
            </a:r>
            <a:endParaRPr lang="en-US" sz="200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Изображение 28"/>
          <p:cNvPicPr>
            <a:picLocks noChangeAspect="1"/>
          </p:cNvPicPr>
          <p:nvPr/>
        </p:nvPicPr>
        <p:blipFill>
          <a:blip r:embed="rId1"/>
          <a:stretch>
            <a:fillRect/>
          </a:stretch>
        </p:blipFill>
        <p:spPr>
          <a:xfrm>
            <a:off x="173638" y="0"/>
            <a:ext cx="12022021" cy="6758329"/>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поле 3"/>
          <p:cNvSpPr txBox="1"/>
          <p:nvPr/>
        </p:nvSpPr>
        <p:spPr>
          <a:xfrm>
            <a:off x="265601" y="3184525"/>
            <a:ext cx="11612227" cy="3072050"/>
          </a:xfrm>
          <a:prstGeom prst="rect">
            <a:avLst/>
          </a:prstGeom>
          <a:noFill/>
        </p:spPr>
        <p:txBody>
          <a:bodyPr wrap="square" rtlCol="0">
            <a:spAutoFit/>
          </a:bodyPr>
          <a:lstStyle/>
          <a:p>
            <a:pPr algn="just"/>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Её история уходит корнями в глубокую древность – она по праву считается одной из старейших сельскохозяйственных культур на Земле. Однако современный вид, который мы привыкли видеть, она начала приобретать лишь в 15-16 веках, и этот процесс активно шел на территории английских и испанских колоний. А ведь изначально, на своей прародине, в современной Мексике, она была совсем другой: на стебле можно было найти всего около десятка крошечных, треугольных зёрен.</a:t>
            </a:r>
            <a:endParaRPr lang="en-US"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Изображение 24"/>
          <p:cNvPicPr>
            <a:picLocks noChangeAspect="1"/>
          </p:cNvPicPr>
          <p:nvPr/>
        </p:nvPicPr>
        <p:blipFill>
          <a:blip r:embed="rId1"/>
          <a:stretch>
            <a:fillRect/>
          </a:stretch>
        </p:blipFill>
        <p:spPr>
          <a:xfrm>
            <a:off x="9186850" y="284502"/>
            <a:ext cx="2762363" cy="2358508"/>
          </a:xfrm>
          <a:prstGeom prst="rect">
            <a:avLst/>
          </a:prstGeom>
        </p:spPr>
      </p:pic>
      <p:pic>
        <p:nvPicPr>
          <p:cNvPr id="28" name="Изображение 27"/>
          <p:cNvPicPr>
            <a:picLocks noChangeAspect="1"/>
          </p:cNvPicPr>
          <p:nvPr/>
        </p:nvPicPr>
        <p:blipFill>
          <a:blip r:embed="rId2"/>
          <a:stretch>
            <a:fillRect/>
          </a:stretch>
        </p:blipFill>
        <p:spPr>
          <a:xfrm>
            <a:off x="582126" y="410592"/>
            <a:ext cx="2738183" cy="2124557"/>
          </a:xfrm>
          <a:prstGeom prst="rect">
            <a:avLst/>
          </a:prstGeom>
        </p:spPr>
      </p:pic>
      <p:grpSp>
        <p:nvGrpSpPr>
          <p:cNvPr id="2" name="Group 6"/>
          <p:cNvGrpSpPr/>
          <p:nvPr/>
        </p:nvGrpSpPr>
        <p:grpSpPr>
          <a:xfrm>
            <a:off x="4795611" y="284502"/>
            <a:ext cx="2600780" cy="2600780"/>
            <a:chOff x="2941215" y="274214"/>
            <a:chExt cx="6309570" cy="6309570"/>
          </a:xfrm>
        </p:grpSpPr>
        <p:sp>
          <p:nvSpPr>
            <p:cNvPr id="3" name="Эллипс 3"/>
            <p:cNvSpPr/>
            <p:nvPr/>
          </p:nvSpPr>
          <p:spPr>
            <a:xfrm>
              <a:off x="2941215" y="274214"/>
              <a:ext cx="6309570" cy="6309570"/>
            </a:xfrm>
            <a:prstGeom prst="ellipse">
              <a:avLst/>
            </a:prstGeom>
            <a:solidFill>
              <a:schemeClr val="bg1"/>
            </a:solidFill>
            <a:ln>
              <a:noFill/>
            </a:ln>
            <a:effectLst>
              <a:glow rad="228600">
                <a:schemeClr val="accent3">
                  <a:alpha val="40000"/>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Прямоугольник со скругленными углами 4"/>
            <p:cNvSpPr/>
            <p:nvPr/>
          </p:nvSpPr>
          <p:spPr>
            <a:xfrm>
              <a:off x="6037078" y="593474"/>
              <a:ext cx="117844" cy="2944304"/>
            </a:xfrm>
            <a:prstGeom prst="roundRect">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Эллипс 5"/>
            <p:cNvSpPr/>
            <p:nvPr/>
          </p:nvSpPr>
          <p:spPr>
            <a:xfrm>
              <a:off x="5960116" y="3157232"/>
              <a:ext cx="271768" cy="271767"/>
            </a:xfrm>
            <a:prstGeom prst="ellipse">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Кольцо 7"/>
          <p:cNvSpPr/>
          <p:nvPr/>
        </p:nvSpPr>
        <p:spPr>
          <a:xfrm>
            <a:off x="4710106" y="261903"/>
            <a:ext cx="2771789" cy="2645980"/>
          </a:xfrm>
          <a:prstGeom prst="donut">
            <a:avLst>
              <a:gd name="adj" fmla="val 26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0" nodeType="clickEffect">
                                  <p:stCondLst>
                                    <p:cond delay="0"/>
                                  </p:stCondLst>
                                  <p:childTnLst>
                                    <p:animRot by="21600000">
                                      <p:cBhvr>
                                        <p:cTn id="6" dur="59000" fill="hold"/>
                                        <p:tgtEl>
                                          <p:spTgt spid="2"/>
                                        </p:tgtEl>
                                        <p:attrNameLst>
                                          <p:attrName>r</p:attrName>
                                        </p:attrNameLst>
                                      </p:cBhvr>
                                    </p:animRot>
                                  </p:childTnLst>
                                </p:cTn>
                              </p:par>
                              <p:par>
                                <p:cTn id="7" presetID="21" presetClass="entr" presetSubtype="1" fill="hold" grpId="12"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59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Изображение 25"/>
          <p:cNvPicPr>
            <a:picLocks noChangeAspect="1"/>
          </p:cNvPicPr>
          <p:nvPr/>
        </p:nvPicPr>
        <p:blipFill>
          <a:blip r:embed="rId1"/>
          <a:stretch>
            <a:fillRect/>
          </a:stretch>
        </p:blipFill>
        <p:spPr>
          <a:xfrm>
            <a:off x="1325798" y="170820"/>
            <a:ext cx="9458669" cy="6460534"/>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поле 3"/>
          <p:cNvSpPr txBox="1"/>
          <p:nvPr/>
        </p:nvSpPr>
        <p:spPr>
          <a:xfrm>
            <a:off x="466860" y="3429000"/>
            <a:ext cx="11612227" cy="2218610"/>
          </a:xfrm>
          <a:prstGeom prst="rect">
            <a:avLst/>
          </a:prstGeom>
          <a:noFill/>
        </p:spPr>
        <p:txBody>
          <a:bodyPr wrap="square" rtlCol="0">
            <a:spAutoFit/>
          </a:bodyPr>
          <a:lstStyle/>
          <a:p>
            <a:pPr algn="just"/>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ЕЕ предка люди начали выращивать примерно в X веке в Малой Азии. Тогда она была совсем другой – белой или фиолетовой, с тонкими, раздвоенными корешками. Но время шло, и благодаря упорному труду селекционеров, она преобразилась. Изменился не только цвет, но еще и размер!</a:t>
            </a:r>
            <a:endParaRPr lang="en-US"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5" name="Изображение 24"/>
          <p:cNvPicPr>
            <a:picLocks noChangeAspect="1"/>
          </p:cNvPicPr>
          <p:nvPr/>
        </p:nvPicPr>
        <p:blipFill>
          <a:blip r:embed="rId1"/>
          <a:stretch>
            <a:fillRect/>
          </a:stretch>
        </p:blipFill>
        <p:spPr>
          <a:xfrm>
            <a:off x="8145608" y="261903"/>
            <a:ext cx="3840861" cy="2991177"/>
          </a:xfrm>
          <a:prstGeom prst="rect">
            <a:avLst/>
          </a:prstGeom>
        </p:spPr>
      </p:pic>
      <p:pic>
        <p:nvPicPr>
          <p:cNvPr id="27" name="Изображение 27"/>
          <p:cNvPicPr>
            <a:picLocks noChangeAspect="1"/>
          </p:cNvPicPr>
          <p:nvPr/>
        </p:nvPicPr>
        <p:blipFill>
          <a:blip r:embed="rId2"/>
          <a:stretch>
            <a:fillRect/>
          </a:stretch>
        </p:blipFill>
        <p:spPr>
          <a:xfrm>
            <a:off x="582126" y="410592"/>
            <a:ext cx="2738183" cy="2124557"/>
          </a:xfrm>
          <a:prstGeom prst="rect">
            <a:avLst/>
          </a:prstGeom>
        </p:spPr>
      </p:pic>
      <p:grpSp>
        <p:nvGrpSpPr>
          <p:cNvPr id="2" name="Group 6"/>
          <p:cNvGrpSpPr/>
          <p:nvPr/>
        </p:nvGrpSpPr>
        <p:grpSpPr>
          <a:xfrm>
            <a:off x="4795611" y="284502"/>
            <a:ext cx="2600780" cy="2600780"/>
            <a:chOff x="2941215" y="274214"/>
            <a:chExt cx="6309570" cy="6309570"/>
          </a:xfrm>
        </p:grpSpPr>
        <p:sp>
          <p:nvSpPr>
            <p:cNvPr id="3" name="Эллипс 3"/>
            <p:cNvSpPr/>
            <p:nvPr/>
          </p:nvSpPr>
          <p:spPr>
            <a:xfrm>
              <a:off x="2941215" y="274214"/>
              <a:ext cx="6309570" cy="6309570"/>
            </a:xfrm>
            <a:prstGeom prst="ellipse">
              <a:avLst/>
            </a:prstGeom>
            <a:solidFill>
              <a:schemeClr val="bg1"/>
            </a:solidFill>
            <a:ln>
              <a:noFill/>
            </a:ln>
            <a:effectLst>
              <a:glow rad="228600">
                <a:schemeClr val="accent3">
                  <a:alpha val="40000"/>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Прямоугольник со скругленными углами 4"/>
            <p:cNvSpPr/>
            <p:nvPr/>
          </p:nvSpPr>
          <p:spPr>
            <a:xfrm>
              <a:off x="6037078" y="593474"/>
              <a:ext cx="117844" cy="2944304"/>
            </a:xfrm>
            <a:prstGeom prst="roundRect">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Эллипс 5"/>
            <p:cNvSpPr/>
            <p:nvPr/>
          </p:nvSpPr>
          <p:spPr>
            <a:xfrm>
              <a:off x="5960116" y="3157232"/>
              <a:ext cx="271768" cy="271767"/>
            </a:xfrm>
            <a:prstGeom prst="ellipse">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Кольцо 7"/>
          <p:cNvSpPr/>
          <p:nvPr/>
        </p:nvSpPr>
        <p:spPr>
          <a:xfrm>
            <a:off x="4710106" y="261903"/>
            <a:ext cx="2771789" cy="2645980"/>
          </a:xfrm>
          <a:prstGeom prst="donut">
            <a:avLst>
              <a:gd name="adj" fmla="val 26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0" nodeType="clickEffect">
                                  <p:stCondLst>
                                    <p:cond delay="0"/>
                                  </p:stCondLst>
                                  <p:childTnLst>
                                    <p:animRot by="21600000">
                                      <p:cBhvr>
                                        <p:cTn id="6" dur="59000" fill="hold"/>
                                        <p:tgtEl>
                                          <p:spTgt spid="2"/>
                                        </p:tgtEl>
                                        <p:attrNameLst>
                                          <p:attrName>r</p:attrName>
                                        </p:attrNameLst>
                                      </p:cBhvr>
                                    </p:animRot>
                                  </p:childTnLst>
                                </p:cTn>
                              </p:par>
                              <p:par>
                                <p:cTn id="7" presetID="21" presetClass="entr" presetSubtype="1" fill="hold" grpId="12"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59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Изображение 24"/>
          <p:cNvPicPr>
            <a:picLocks noChangeAspect="1"/>
          </p:cNvPicPr>
          <p:nvPr/>
        </p:nvPicPr>
        <p:blipFill>
          <a:blip r:embed="rId1"/>
          <a:stretch>
            <a:fillRect/>
          </a:stretch>
        </p:blipFill>
        <p:spPr>
          <a:xfrm>
            <a:off x="902884" y="0"/>
            <a:ext cx="9655702" cy="6566681"/>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поле 3"/>
          <p:cNvSpPr txBox="1"/>
          <p:nvPr/>
        </p:nvSpPr>
        <p:spPr>
          <a:xfrm>
            <a:off x="466860" y="3429000"/>
            <a:ext cx="11612227" cy="3498770"/>
          </a:xfrm>
          <a:prstGeom prst="rect">
            <a:avLst/>
          </a:prstGeom>
          <a:noFill/>
        </p:spPr>
        <p:txBody>
          <a:bodyPr wrap="square" rtlCol="0">
            <a:spAutoFit/>
          </a:bodyPr>
          <a:lstStyle/>
          <a:p>
            <a:r>
              <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История этого удивительного преображения началась тысячи лет назад, в самом сердце древнего Китая. Именно там, около четырех тысячелетий до нашей эры, человек впервые открыл для себя этот летний фрукт. Правда ЕГО размер изначально был намного меньше, примерно с вишню, а вкус вероятно, был далек от той сладости и сочности, к которой привык современный человек.</a:t>
            </a:r>
            <a:endPar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3" name="Изображение 22"/>
          <p:cNvPicPr>
            <a:picLocks noChangeAspect="1"/>
          </p:cNvPicPr>
          <p:nvPr/>
        </p:nvPicPr>
        <p:blipFill>
          <a:blip r:embed="rId1"/>
          <a:srcRect l="1366" t="26894" r="5698" b="15426"/>
          <a:stretch>
            <a:fillRect/>
          </a:stretch>
        </p:blipFill>
        <p:spPr>
          <a:xfrm>
            <a:off x="7723754" y="246272"/>
            <a:ext cx="4288492" cy="2661611"/>
          </a:xfrm>
          <a:prstGeom prst="rect">
            <a:avLst/>
          </a:prstGeom>
        </p:spPr>
      </p:pic>
      <p:pic>
        <p:nvPicPr>
          <p:cNvPr id="26" name="Изображение 27"/>
          <p:cNvPicPr>
            <a:picLocks noChangeAspect="1"/>
          </p:cNvPicPr>
          <p:nvPr/>
        </p:nvPicPr>
        <p:blipFill>
          <a:blip r:embed="rId2"/>
          <a:stretch>
            <a:fillRect/>
          </a:stretch>
        </p:blipFill>
        <p:spPr>
          <a:xfrm>
            <a:off x="582126" y="410592"/>
            <a:ext cx="2738183" cy="2124557"/>
          </a:xfrm>
          <a:prstGeom prst="rect">
            <a:avLst/>
          </a:prstGeom>
        </p:spPr>
      </p:pic>
      <p:grpSp>
        <p:nvGrpSpPr>
          <p:cNvPr id="2" name="Group 6"/>
          <p:cNvGrpSpPr/>
          <p:nvPr/>
        </p:nvGrpSpPr>
        <p:grpSpPr>
          <a:xfrm>
            <a:off x="4795611" y="284502"/>
            <a:ext cx="2600780" cy="2600780"/>
            <a:chOff x="2941215" y="274214"/>
            <a:chExt cx="6309570" cy="6309570"/>
          </a:xfrm>
        </p:grpSpPr>
        <p:sp>
          <p:nvSpPr>
            <p:cNvPr id="3" name="Эллипс 3"/>
            <p:cNvSpPr/>
            <p:nvPr/>
          </p:nvSpPr>
          <p:spPr>
            <a:xfrm>
              <a:off x="2941215" y="274214"/>
              <a:ext cx="6309570" cy="6309570"/>
            </a:xfrm>
            <a:prstGeom prst="ellipse">
              <a:avLst/>
            </a:prstGeom>
            <a:solidFill>
              <a:schemeClr val="bg1"/>
            </a:solidFill>
            <a:ln>
              <a:noFill/>
            </a:ln>
            <a:effectLst>
              <a:glow rad="228600">
                <a:schemeClr val="accent3">
                  <a:alpha val="40000"/>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Прямоугольник со скругленными углами 4"/>
            <p:cNvSpPr/>
            <p:nvPr/>
          </p:nvSpPr>
          <p:spPr>
            <a:xfrm>
              <a:off x="6037078" y="593474"/>
              <a:ext cx="117844" cy="2944304"/>
            </a:xfrm>
            <a:prstGeom prst="roundRect">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Эллипс 5"/>
            <p:cNvSpPr/>
            <p:nvPr/>
          </p:nvSpPr>
          <p:spPr>
            <a:xfrm>
              <a:off x="5960116" y="3157232"/>
              <a:ext cx="271768" cy="271767"/>
            </a:xfrm>
            <a:prstGeom prst="ellipse">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Кольцо 7"/>
          <p:cNvSpPr/>
          <p:nvPr/>
        </p:nvSpPr>
        <p:spPr>
          <a:xfrm>
            <a:off x="4710106" y="261903"/>
            <a:ext cx="2771789" cy="2645980"/>
          </a:xfrm>
          <a:prstGeom prst="donut">
            <a:avLst>
              <a:gd name="adj" fmla="val 26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0" nodeType="clickEffect">
                                  <p:stCondLst>
                                    <p:cond delay="0"/>
                                  </p:stCondLst>
                                  <p:childTnLst>
                                    <p:animRot by="21600000">
                                      <p:cBhvr>
                                        <p:cTn id="6" dur="59000" fill="hold"/>
                                        <p:tgtEl>
                                          <p:spTgt spid="2"/>
                                        </p:tgtEl>
                                        <p:attrNameLst>
                                          <p:attrName>r</p:attrName>
                                        </p:attrNameLst>
                                      </p:cBhvr>
                                    </p:animRot>
                                  </p:childTnLst>
                                </p:cTn>
                              </p:par>
                              <p:par>
                                <p:cTn id="7" presetID="21" presetClass="entr" presetSubtype="1" fill="hold" grpId="12"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59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Изображение 24"/>
          <p:cNvPicPr>
            <a:picLocks noChangeAspect="1"/>
          </p:cNvPicPr>
          <p:nvPr/>
        </p:nvPicPr>
        <p:blipFill>
          <a:blip r:embed="rId1"/>
          <a:stretch>
            <a:fillRect/>
          </a:stretch>
        </p:blipFill>
        <p:spPr>
          <a:xfrm>
            <a:off x="2174631" y="-515815"/>
            <a:ext cx="7866184" cy="7866184"/>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Текст. поле 24"/>
          <p:cNvSpPr txBox="1"/>
          <p:nvPr/>
        </p:nvSpPr>
        <p:spPr>
          <a:xfrm>
            <a:off x="305435" y="3282315"/>
            <a:ext cx="11743690" cy="3107690"/>
          </a:xfrm>
          <a:prstGeom prst="rect">
            <a:avLst/>
          </a:prstGeom>
          <a:noFill/>
        </p:spPr>
        <p:txBody>
          <a:bodyPr wrap="square" rtlCol="0">
            <a:spAutoFit/>
          </a:bodyPr>
          <a:lstStyle/>
          <a:p>
            <a:pPr marL="146050" marR="772160" indent="0" algn="just">
              <a:lnSpc>
                <a:spcPct val="100000"/>
              </a:lnSpc>
              <a:spcBef>
                <a:spcPct val="0"/>
              </a:spcBef>
              <a:spcAft>
                <a:spcPct val="0"/>
              </a:spcAft>
              <a:buFont typeface="Times New Roman" panose="02020603050405020304" pitchFamily="18" charset="0"/>
              <a:buNone/>
            </a:pPr>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ОНИ были гораздо меньше чем сейчас, размером с небольшую сливу или даже вишню. Форма была более округлой или слегка вытянутой, но никогда не достигала той идеальной овальной формы, которую мы видим сейчас, а ИХ цвет был от бледно-зеленого и желтоватого до темно-коричневого и даже почти черного, иногда они имели полосатую или пятнистую окраску. Шипы и колючки на стволе выполняли функцию защиты.</a:t>
            </a:r>
            <a:endParaRPr lang="en-US" sz="3200"/>
          </a:p>
        </p:txBody>
      </p:sp>
      <p:pic>
        <p:nvPicPr>
          <p:cNvPr id="29" name="Изображение 28"/>
          <p:cNvPicPr>
            <a:picLocks noChangeAspect="1"/>
          </p:cNvPicPr>
          <p:nvPr/>
        </p:nvPicPr>
        <p:blipFill>
          <a:blip r:embed="rId1"/>
          <a:stretch>
            <a:fillRect/>
          </a:stretch>
        </p:blipFill>
        <p:spPr>
          <a:xfrm>
            <a:off x="9685827" y="215246"/>
            <a:ext cx="2138701" cy="3213754"/>
          </a:xfrm>
          <a:prstGeom prst="rect">
            <a:avLst/>
          </a:prstGeom>
        </p:spPr>
      </p:pic>
      <p:pic>
        <p:nvPicPr>
          <p:cNvPr id="31" name="Изображение 27"/>
          <p:cNvPicPr>
            <a:picLocks noChangeAspect="1"/>
          </p:cNvPicPr>
          <p:nvPr/>
        </p:nvPicPr>
        <p:blipFill>
          <a:blip r:embed="rId2"/>
          <a:stretch>
            <a:fillRect/>
          </a:stretch>
        </p:blipFill>
        <p:spPr>
          <a:xfrm>
            <a:off x="582126" y="410592"/>
            <a:ext cx="2738183" cy="2124557"/>
          </a:xfrm>
          <a:prstGeom prst="rect">
            <a:avLst/>
          </a:prstGeom>
        </p:spPr>
      </p:pic>
      <p:grpSp>
        <p:nvGrpSpPr>
          <p:cNvPr id="2" name="Group 6"/>
          <p:cNvGrpSpPr/>
          <p:nvPr/>
        </p:nvGrpSpPr>
        <p:grpSpPr>
          <a:xfrm>
            <a:off x="4795611" y="284502"/>
            <a:ext cx="2600780" cy="2600780"/>
            <a:chOff x="2941215" y="274214"/>
            <a:chExt cx="6309570" cy="6309570"/>
          </a:xfrm>
        </p:grpSpPr>
        <p:sp>
          <p:nvSpPr>
            <p:cNvPr id="3" name="Эллипс 3"/>
            <p:cNvSpPr/>
            <p:nvPr/>
          </p:nvSpPr>
          <p:spPr>
            <a:xfrm>
              <a:off x="2941215" y="274214"/>
              <a:ext cx="6309570" cy="6309570"/>
            </a:xfrm>
            <a:prstGeom prst="ellipse">
              <a:avLst/>
            </a:prstGeom>
            <a:solidFill>
              <a:schemeClr val="bg1"/>
            </a:solidFill>
            <a:ln>
              <a:noFill/>
            </a:ln>
            <a:effectLst>
              <a:glow rad="228600">
                <a:schemeClr val="accent3">
                  <a:alpha val="40000"/>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Прямоугольник со скругленными углами 4"/>
            <p:cNvSpPr/>
            <p:nvPr/>
          </p:nvSpPr>
          <p:spPr>
            <a:xfrm>
              <a:off x="6037078" y="593474"/>
              <a:ext cx="117844" cy="2944304"/>
            </a:xfrm>
            <a:prstGeom prst="roundRect">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Эллипс 5"/>
            <p:cNvSpPr/>
            <p:nvPr/>
          </p:nvSpPr>
          <p:spPr>
            <a:xfrm>
              <a:off x="5960116" y="3157232"/>
              <a:ext cx="271768" cy="271767"/>
            </a:xfrm>
            <a:prstGeom prst="ellipse">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Кольцо 7"/>
          <p:cNvSpPr/>
          <p:nvPr/>
        </p:nvSpPr>
        <p:spPr>
          <a:xfrm>
            <a:off x="4710106" y="261903"/>
            <a:ext cx="2771789" cy="2645980"/>
          </a:xfrm>
          <a:prstGeom prst="donut">
            <a:avLst>
              <a:gd name="adj" fmla="val 26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0" nodeType="clickEffect">
                                  <p:stCondLst>
                                    <p:cond delay="0"/>
                                  </p:stCondLst>
                                  <p:childTnLst>
                                    <p:animRot by="21600000">
                                      <p:cBhvr>
                                        <p:cTn id="6" dur="59000" fill="hold"/>
                                        <p:tgtEl>
                                          <p:spTgt spid="2"/>
                                        </p:tgtEl>
                                        <p:attrNameLst>
                                          <p:attrName>r</p:attrName>
                                        </p:attrNameLst>
                                      </p:cBhvr>
                                    </p:animRot>
                                  </p:childTnLst>
                                </p:cTn>
                              </p:par>
                              <p:par>
                                <p:cTn id="7" presetID="21" presetClass="entr" presetSubtype="1" fill="hold" grpId="12"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59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p:cNvPicPr>
            <a:picLocks noChangeAspect="1"/>
          </p:cNvPicPr>
          <p:nvPr/>
        </p:nvPicPr>
        <p:blipFill>
          <a:blip r:embed="rId1"/>
          <a:stretch>
            <a:fillRect/>
          </a:stretch>
        </p:blipFill>
        <p:spPr>
          <a:xfrm>
            <a:off x="760046" y="110758"/>
            <a:ext cx="10371719" cy="5939211"/>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Текст. поле 8"/>
          <p:cNvSpPr txBox="1"/>
          <p:nvPr/>
        </p:nvSpPr>
        <p:spPr>
          <a:xfrm>
            <a:off x="731710" y="1063326"/>
            <a:ext cx="10719055" cy="4475048"/>
          </a:xfrm>
          <a:prstGeom prst="rect">
            <a:avLst/>
          </a:prstGeom>
          <a:noFill/>
        </p:spPr>
        <p:txBody>
          <a:bodyPr wrap="square" rtlCol="0">
            <a:spAutoFit/>
          </a:bodyPr>
          <a:lstStyle/>
          <a:p>
            <a:pPr algn="just"/>
            <a:r>
              <a:rPr lang="ru-RU"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ea typeface="Times New Roman" panose="02020603050405020304" pitchFamily="18" charset="0"/>
                <a:cs typeface="Times New Roman" panose="02020603050405020304" pitchFamily="18" charset="0"/>
              </a:rPr>
              <a:t>Мы отправляемся в захватывающее путешествие сквозь века, чтобы раскрыть все тайны наших любимых фруктов и овощей. Забудьте о том, как они выглядят на полках супермаркетов – мы будем искать их диких, первобытных предков!</a:t>
            </a:r>
            <a:endParaRPr lang="ru-RU" sz="240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ru-RU"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400">
                <a:latin typeface="Times New Roman" panose="02020603050405020304" pitchFamily="18" charset="0"/>
                <a:ea typeface="Times New Roman" panose="02020603050405020304" pitchFamily="18" charset="0"/>
                <a:cs typeface="Times New Roman" panose="02020603050405020304" pitchFamily="18" charset="0"/>
              </a:rPr>
              <a:t>	Каждый этап нашего путешествия будет проверять вашу смекалку и знания. Вам будет предложен вопрос для размышления, и на обсуждение у вас будет всего 60 секунд. Помните, это время для тихого обсуждения внутри вашей команды. Делитесь идеями, выдвигайте гипотезы, но делайте это так, чтобы другие команды не услышали ваш ответ. Ваша задача – найти правильный ответ и аккуратно вписать его в бланк ответа.</a:t>
            </a:r>
            <a:endParaRPr lang="ru-RU" sz="240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ru-RU" sz="240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поле 3"/>
          <p:cNvSpPr txBox="1"/>
          <p:nvPr/>
        </p:nvSpPr>
        <p:spPr>
          <a:xfrm>
            <a:off x="466860" y="3429000"/>
            <a:ext cx="11612227" cy="2645330"/>
          </a:xfrm>
          <a:prstGeom prst="rect">
            <a:avLst/>
          </a:prstGeom>
          <a:noFill/>
        </p:spPr>
        <p:txBody>
          <a:bodyPr wrap="square" rtlCol="0">
            <a:spAutoFit/>
          </a:bodyPr>
          <a:lstStyle/>
          <a:p>
            <a:pPr algn="just"/>
            <a:r>
              <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ЕГО выращивали ещё в </a:t>
            </a:r>
            <a:r>
              <a:rPr lang="en-US"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III</a:t>
            </a:r>
            <a:r>
              <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тысячелетии до н.э. </a:t>
            </a:r>
            <a:endParaRPr lang="en-US"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У Ацтеков этот плод знали под названием ауакатль (лесное масло). В основном они использовали его косточку, которую дробили и, смешав с сажей, применяли как лекарство от всего. Как раз та самая косточка и занимала почти 80% всего плода. </a:t>
            </a:r>
            <a:endParaRPr lang="en-US"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О каком фрукте идет речь?</a:t>
            </a:r>
            <a:endParaRPr lang="en-US"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8" name="Group 6"/>
          <p:cNvGrpSpPr/>
          <p:nvPr/>
        </p:nvGrpSpPr>
        <p:grpSpPr>
          <a:xfrm>
            <a:off x="4795611" y="284502"/>
            <a:ext cx="2600780" cy="2600780"/>
            <a:chOff x="2941215" y="274214"/>
            <a:chExt cx="6309570" cy="6309570"/>
          </a:xfrm>
        </p:grpSpPr>
        <p:sp>
          <p:nvSpPr>
            <p:cNvPr id="19" name="Эллипс 3"/>
            <p:cNvSpPr/>
            <p:nvPr/>
          </p:nvSpPr>
          <p:spPr>
            <a:xfrm>
              <a:off x="2941215" y="274214"/>
              <a:ext cx="6309570" cy="6309570"/>
            </a:xfrm>
            <a:prstGeom prst="ellipse">
              <a:avLst/>
            </a:prstGeom>
            <a:solidFill>
              <a:schemeClr val="bg1"/>
            </a:solidFill>
            <a:ln>
              <a:noFill/>
            </a:ln>
            <a:effectLst>
              <a:glow rad="228600">
                <a:schemeClr val="accent3">
                  <a:alpha val="40000"/>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Прямоугольник со скругленными углами 4"/>
            <p:cNvSpPr/>
            <p:nvPr/>
          </p:nvSpPr>
          <p:spPr>
            <a:xfrm>
              <a:off x="6037078" y="593474"/>
              <a:ext cx="117844" cy="2944304"/>
            </a:xfrm>
            <a:prstGeom prst="roundRect">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Эллипс 5"/>
            <p:cNvSpPr/>
            <p:nvPr/>
          </p:nvSpPr>
          <p:spPr>
            <a:xfrm>
              <a:off x="5960116" y="3157232"/>
              <a:ext cx="271768" cy="271767"/>
            </a:xfrm>
            <a:prstGeom prst="ellipse">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Кольцо 7"/>
          <p:cNvSpPr/>
          <p:nvPr/>
        </p:nvSpPr>
        <p:spPr>
          <a:xfrm>
            <a:off x="4710106" y="261903"/>
            <a:ext cx="2771789" cy="2645980"/>
          </a:xfrm>
          <a:prstGeom prst="donut">
            <a:avLst>
              <a:gd name="adj" fmla="val 26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Изображение 27"/>
          <p:cNvPicPr>
            <a:picLocks noChangeAspect="1"/>
          </p:cNvPicPr>
          <p:nvPr/>
        </p:nvPicPr>
        <p:blipFill>
          <a:blip r:embed="rId1"/>
          <a:stretch>
            <a:fillRect/>
          </a:stretch>
        </p:blipFill>
        <p:spPr>
          <a:xfrm>
            <a:off x="582126" y="410592"/>
            <a:ext cx="2738183" cy="2124557"/>
          </a:xfrm>
          <a:prstGeom prst="rect">
            <a:avLst/>
          </a:prstGeom>
        </p:spPr>
      </p:pic>
      <p:pic>
        <p:nvPicPr>
          <p:cNvPr id="30" name="Изображение 29"/>
          <p:cNvPicPr>
            <a:picLocks noChangeAspect="1"/>
          </p:cNvPicPr>
          <p:nvPr/>
        </p:nvPicPr>
        <p:blipFill>
          <a:blip r:embed="rId2"/>
          <a:stretch>
            <a:fillRect/>
          </a:stretch>
        </p:blipFill>
        <p:spPr>
          <a:xfrm>
            <a:off x="7707422" y="593900"/>
            <a:ext cx="4371665" cy="229138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0" nodeType="clickEffect">
                                  <p:stCondLst>
                                    <p:cond delay="0"/>
                                  </p:stCondLst>
                                  <p:childTnLst>
                                    <p:animRot by="21600000">
                                      <p:cBhvr>
                                        <p:cTn id="6" dur="59000" fill="hold"/>
                                        <p:tgtEl>
                                          <p:spTgt spid="18"/>
                                        </p:tgtEl>
                                        <p:attrNameLst>
                                          <p:attrName>r</p:attrName>
                                        </p:attrNameLst>
                                      </p:cBhvr>
                                    </p:animRot>
                                  </p:childTnLst>
                                </p:cTn>
                              </p:par>
                              <p:par>
                                <p:cTn id="7" presetID="21" presetClass="entr" presetSubtype="1" fill="hold" grpId="12"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wheel(1)">
                                      <p:cBhvr>
                                        <p:cTn id="9" dur="59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Изображение 22"/>
          <p:cNvPicPr>
            <a:picLocks noChangeAspect="1"/>
          </p:cNvPicPr>
          <p:nvPr/>
        </p:nvPicPr>
        <p:blipFill>
          <a:blip r:embed="rId1"/>
          <a:stretch>
            <a:fillRect/>
          </a:stretch>
        </p:blipFill>
        <p:spPr>
          <a:xfrm>
            <a:off x="3052339" y="0"/>
            <a:ext cx="6857997" cy="685800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Текст. поле 24"/>
          <p:cNvSpPr txBox="1"/>
          <p:nvPr/>
        </p:nvSpPr>
        <p:spPr>
          <a:xfrm>
            <a:off x="512228" y="3274839"/>
            <a:ext cx="11279567" cy="2245360"/>
          </a:xfrm>
          <a:prstGeom prst="rect">
            <a:avLst/>
          </a:prstGeom>
          <a:noFill/>
        </p:spPr>
        <p:txBody>
          <a:bodyPr wrap="square" rtlCol="0">
            <a:spAutoFit/>
          </a:bodyPr>
          <a:lstStyle/>
          <a:p>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В середине </a:t>
            </a:r>
            <a:r>
              <a:rPr lang="en-US" sz="2800" b="0" i="0" u="none" strike="noStrike">
                <a:latin typeface="Times New Roman" panose="02020603050405020304" pitchFamily="18" charset="0"/>
                <a:ea typeface="Times New Roman" panose="02020603050405020304" pitchFamily="18" charset="0"/>
                <a:cs typeface="Times New Roman" panose="02020603050405020304" pitchFamily="18" charset="0"/>
              </a:rPr>
              <a:t>XVII</a:t>
            </a:r>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 века Он был далек от того лакомства, которое мы знаем сегодня. Его сердцевина представляла собой нечто вроде "конструктора" из пяти и более сегментов, разделенных жесткими, совершенно несъедобными прожилками. К счастью, благодаря упорному труду селекционеров, эти "архитектурные излишества" были устранены. </a:t>
            </a:r>
            <a:endParaRPr lang="en-US" sz="3200"/>
          </a:p>
        </p:txBody>
      </p:sp>
      <p:pic>
        <p:nvPicPr>
          <p:cNvPr id="29" name="Изображение 27"/>
          <p:cNvPicPr>
            <a:picLocks noChangeAspect="1"/>
          </p:cNvPicPr>
          <p:nvPr/>
        </p:nvPicPr>
        <p:blipFill>
          <a:blip r:embed="rId1"/>
          <a:stretch>
            <a:fillRect/>
          </a:stretch>
        </p:blipFill>
        <p:spPr>
          <a:xfrm>
            <a:off x="582126" y="410592"/>
            <a:ext cx="2738183" cy="2124557"/>
          </a:xfrm>
          <a:prstGeom prst="rect">
            <a:avLst/>
          </a:prstGeom>
        </p:spPr>
      </p:pic>
      <p:pic>
        <p:nvPicPr>
          <p:cNvPr id="30" name="Изображение 29"/>
          <p:cNvPicPr>
            <a:picLocks noChangeAspect="1"/>
          </p:cNvPicPr>
          <p:nvPr/>
        </p:nvPicPr>
        <p:blipFill>
          <a:blip r:embed="rId2"/>
          <a:stretch>
            <a:fillRect/>
          </a:stretch>
        </p:blipFill>
        <p:spPr>
          <a:xfrm>
            <a:off x="8350365" y="284502"/>
            <a:ext cx="3441430" cy="2779258"/>
          </a:xfrm>
          <a:prstGeom prst="rect">
            <a:avLst/>
          </a:prstGeom>
        </p:spPr>
      </p:pic>
      <p:grpSp>
        <p:nvGrpSpPr>
          <p:cNvPr id="2" name="Group 6"/>
          <p:cNvGrpSpPr/>
          <p:nvPr/>
        </p:nvGrpSpPr>
        <p:grpSpPr>
          <a:xfrm>
            <a:off x="4795611" y="284502"/>
            <a:ext cx="2600780" cy="2600780"/>
            <a:chOff x="2941215" y="274214"/>
            <a:chExt cx="6309570" cy="6309570"/>
          </a:xfrm>
        </p:grpSpPr>
        <p:sp>
          <p:nvSpPr>
            <p:cNvPr id="3" name="Эллипс 3"/>
            <p:cNvSpPr/>
            <p:nvPr/>
          </p:nvSpPr>
          <p:spPr>
            <a:xfrm>
              <a:off x="2941215" y="274214"/>
              <a:ext cx="6309570" cy="6309570"/>
            </a:xfrm>
            <a:prstGeom prst="ellipse">
              <a:avLst/>
            </a:prstGeom>
            <a:solidFill>
              <a:schemeClr val="bg1"/>
            </a:solidFill>
            <a:ln>
              <a:noFill/>
            </a:ln>
            <a:effectLst>
              <a:glow rad="228600">
                <a:schemeClr val="accent3">
                  <a:alpha val="40000"/>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Прямоугольник со скругленными углами 4"/>
            <p:cNvSpPr/>
            <p:nvPr/>
          </p:nvSpPr>
          <p:spPr>
            <a:xfrm>
              <a:off x="6037078" y="593474"/>
              <a:ext cx="117844" cy="2944304"/>
            </a:xfrm>
            <a:prstGeom prst="roundRect">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Эллипс 5"/>
            <p:cNvSpPr/>
            <p:nvPr/>
          </p:nvSpPr>
          <p:spPr>
            <a:xfrm>
              <a:off x="5960116" y="3157232"/>
              <a:ext cx="271768" cy="271767"/>
            </a:xfrm>
            <a:prstGeom prst="ellipse">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Кольцо 7"/>
          <p:cNvSpPr/>
          <p:nvPr/>
        </p:nvSpPr>
        <p:spPr>
          <a:xfrm>
            <a:off x="4710106" y="261903"/>
            <a:ext cx="2771789" cy="2645980"/>
          </a:xfrm>
          <a:prstGeom prst="donut">
            <a:avLst>
              <a:gd name="adj" fmla="val 26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0" nodeType="clickEffect">
                                  <p:stCondLst>
                                    <p:cond delay="0"/>
                                  </p:stCondLst>
                                  <p:childTnLst>
                                    <p:animRot by="21600000">
                                      <p:cBhvr>
                                        <p:cTn id="6" dur="59000" fill="hold"/>
                                        <p:tgtEl>
                                          <p:spTgt spid="2"/>
                                        </p:tgtEl>
                                        <p:attrNameLst>
                                          <p:attrName>r</p:attrName>
                                        </p:attrNameLst>
                                      </p:cBhvr>
                                    </p:animRot>
                                  </p:childTnLst>
                                </p:cTn>
                              </p:par>
                              <p:par>
                                <p:cTn id="7" presetID="21" presetClass="entr" presetSubtype="1" fill="hold" grpId="12"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59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Изображение 26"/>
          <p:cNvPicPr>
            <a:picLocks noChangeAspect="1"/>
          </p:cNvPicPr>
          <p:nvPr/>
        </p:nvPicPr>
        <p:blipFill>
          <a:blip r:embed="rId1"/>
          <a:stretch>
            <a:fillRect/>
          </a:stretch>
        </p:blipFill>
        <p:spPr>
          <a:xfrm>
            <a:off x="3087687" y="166188"/>
            <a:ext cx="6169850" cy="6691812"/>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Текст. поле 24"/>
          <p:cNvSpPr txBox="1"/>
          <p:nvPr/>
        </p:nvSpPr>
        <p:spPr>
          <a:xfrm>
            <a:off x="512228" y="3274839"/>
            <a:ext cx="11279567" cy="2677551"/>
          </a:xfrm>
          <a:prstGeom prst="rect">
            <a:avLst/>
          </a:prstGeom>
          <a:noFill/>
        </p:spPr>
        <p:txBody>
          <a:bodyPr wrap="square" rtlCol="0">
            <a:spAutoFit/>
          </a:bodyPr>
          <a:lstStyle/>
          <a:p>
            <a:pPr algn="just"/>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ЕГО далекие предки были совсем не такими, как мы знаем их сейчас. </a:t>
            </a:r>
            <a:endPar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У тех древних плодов были крупные, темные косточки – по 50-60 штук в каждом! Из-за такого обилия твердых семян они были совершенно несъедобны. А те черные точки, которые мы видим в сердцевине современных, таких вкусных плодов – это не что иное, как крошечное напоминание о тех самых, когда-то огромных семенах.</a:t>
            </a:r>
            <a:endParaRPr lang="en-US" sz="3200"/>
          </a:p>
        </p:txBody>
      </p:sp>
      <p:pic>
        <p:nvPicPr>
          <p:cNvPr id="28" name="Изображение 27"/>
          <p:cNvPicPr>
            <a:picLocks noChangeAspect="1"/>
          </p:cNvPicPr>
          <p:nvPr/>
        </p:nvPicPr>
        <p:blipFill>
          <a:blip r:embed="rId1"/>
          <a:stretch>
            <a:fillRect/>
          </a:stretch>
        </p:blipFill>
        <p:spPr>
          <a:xfrm>
            <a:off x="8946493" y="261903"/>
            <a:ext cx="2978163" cy="2476379"/>
          </a:xfrm>
          <a:prstGeom prst="rect">
            <a:avLst/>
          </a:prstGeom>
        </p:spPr>
      </p:pic>
      <p:pic>
        <p:nvPicPr>
          <p:cNvPr id="30" name="Изображение 27"/>
          <p:cNvPicPr>
            <a:picLocks noChangeAspect="1"/>
          </p:cNvPicPr>
          <p:nvPr/>
        </p:nvPicPr>
        <p:blipFill>
          <a:blip r:embed="rId2"/>
          <a:stretch>
            <a:fillRect/>
          </a:stretch>
        </p:blipFill>
        <p:spPr>
          <a:xfrm>
            <a:off x="582126" y="410592"/>
            <a:ext cx="2738183" cy="2124557"/>
          </a:xfrm>
          <a:prstGeom prst="rect">
            <a:avLst/>
          </a:prstGeom>
        </p:spPr>
      </p:pic>
      <p:grpSp>
        <p:nvGrpSpPr>
          <p:cNvPr id="2" name="Group 6"/>
          <p:cNvGrpSpPr/>
          <p:nvPr/>
        </p:nvGrpSpPr>
        <p:grpSpPr>
          <a:xfrm>
            <a:off x="4795611" y="284502"/>
            <a:ext cx="2600780" cy="2600780"/>
            <a:chOff x="2941215" y="274214"/>
            <a:chExt cx="6309570" cy="6309570"/>
          </a:xfrm>
        </p:grpSpPr>
        <p:sp>
          <p:nvSpPr>
            <p:cNvPr id="3" name="Эллипс 3"/>
            <p:cNvSpPr/>
            <p:nvPr/>
          </p:nvSpPr>
          <p:spPr>
            <a:xfrm>
              <a:off x="2941215" y="274214"/>
              <a:ext cx="6309570" cy="6309570"/>
            </a:xfrm>
            <a:prstGeom prst="ellipse">
              <a:avLst/>
            </a:prstGeom>
            <a:solidFill>
              <a:schemeClr val="bg1"/>
            </a:solidFill>
            <a:ln>
              <a:noFill/>
            </a:ln>
            <a:effectLst>
              <a:glow rad="228600">
                <a:schemeClr val="accent3">
                  <a:alpha val="40000"/>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Прямоугольник со скругленными углами 4"/>
            <p:cNvSpPr/>
            <p:nvPr/>
          </p:nvSpPr>
          <p:spPr>
            <a:xfrm>
              <a:off x="6037078" y="593474"/>
              <a:ext cx="117844" cy="2944304"/>
            </a:xfrm>
            <a:prstGeom prst="roundRect">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Эллипс 5"/>
            <p:cNvSpPr/>
            <p:nvPr/>
          </p:nvSpPr>
          <p:spPr>
            <a:xfrm>
              <a:off x="5960116" y="3157232"/>
              <a:ext cx="271768" cy="271767"/>
            </a:xfrm>
            <a:prstGeom prst="ellipse">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Кольцо 7"/>
          <p:cNvSpPr/>
          <p:nvPr/>
        </p:nvSpPr>
        <p:spPr>
          <a:xfrm>
            <a:off x="4710106" y="261903"/>
            <a:ext cx="2771789" cy="2645980"/>
          </a:xfrm>
          <a:prstGeom prst="donut">
            <a:avLst>
              <a:gd name="adj" fmla="val 26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0" nodeType="clickEffect">
                                  <p:stCondLst>
                                    <p:cond delay="0"/>
                                  </p:stCondLst>
                                  <p:childTnLst>
                                    <p:animRot by="21600000">
                                      <p:cBhvr>
                                        <p:cTn id="6" dur="59000" fill="hold"/>
                                        <p:tgtEl>
                                          <p:spTgt spid="2"/>
                                        </p:tgtEl>
                                        <p:attrNameLst>
                                          <p:attrName>r</p:attrName>
                                        </p:attrNameLst>
                                      </p:cBhvr>
                                    </p:animRot>
                                  </p:childTnLst>
                                </p:cTn>
                              </p:par>
                              <p:par>
                                <p:cTn id="7" presetID="21" presetClass="entr" presetSubtype="1" fill="hold" grpId="12"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59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1"/>
          <a:stretch>
            <a:fillRect/>
          </a:stretch>
        </p:blipFill>
        <p:spPr>
          <a:xfrm>
            <a:off x="318254" y="-1070894"/>
            <a:ext cx="11777604" cy="8833204"/>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поле 3"/>
          <p:cNvSpPr txBox="1"/>
          <p:nvPr/>
        </p:nvSpPr>
        <p:spPr>
          <a:xfrm>
            <a:off x="466860" y="3429000"/>
            <a:ext cx="11252719" cy="3072050"/>
          </a:xfrm>
          <a:prstGeom prst="rect">
            <a:avLst/>
          </a:prstGeom>
          <a:noFill/>
        </p:spPr>
        <p:txBody>
          <a:bodyPr wrap="square" rtlCol="0">
            <a:spAutoFit/>
          </a:bodyPr>
          <a:lstStyle/>
          <a:p>
            <a:pPr algn="just"/>
            <a:r>
              <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Этот овощ появился б</a:t>
            </a:r>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олее шести тысяч лет назад, в плодородных землях Индии. </a:t>
            </a:r>
            <a:r>
              <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ЕГО </a:t>
            </a:r>
            <a:r>
              <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rPr>
              <a:t>плоды, покрытые колючими шипами, почти целиком состояли из семян и были настолько ядовиты, что их использовали лишь в лечебных целях. Никто и подумать не мог, что спустя века это растение сбросит колючки, перестанет быть ядовитым и станет частью нашего  стола.</a:t>
            </a:r>
            <a:endParaRPr lang="ru-RU" sz="2800" b="0" i="0" u="none" strike="noStrike">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О каком овоще идет речь?</a:t>
            </a:r>
            <a:endParaRPr lang="en-US" sz="2800" b="0" i="0" u="none" strike="noStrike">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6" name="Изображение 25"/>
          <p:cNvPicPr>
            <a:picLocks noChangeAspect="1"/>
          </p:cNvPicPr>
          <p:nvPr/>
        </p:nvPicPr>
        <p:blipFill>
          <a:blip r:embed="rId1"/>
          <a:srcRect l="6164" t="29453" r="7707" b="10212"/>
          <a:stretch>
            <a:fillRect/>
          </a:stretch>
        </p:blipFill>
        <p:spPr>
          <a:xfrm flipH="1">
            <a:off x="7849628" y="410593"/>
            <a:ext cx="4247393" cy="2194895"/>
          </a:xfrm>
          <a:prstGeom prst="rect">
            <a:avLst/>
          </a:prstGeom>
        </p:spPr>
      </p:pic>
      <p:pic>
        <p:nvPicPr>
          <p:cNvPr id="27" name="Изображение 27"/>
          <p:cNvPicPr>
            <a:picLocks noChangeAspect="1"/>
          </p:cNvPicPr>
          <p:nvPr/>
        </p:nvPicPr>
        <p:blipFill>
          <a:blip r:embed="rId2"/>
          <a:stretch>
            <a:fillRect/>
          </a:stretch>
        </p:blipFill>
        <p:spPr>
          <a:xfrm>
            <a:off x="582126" y="410592"/>
            <a:ext cx="2738183" cy="2124557"/>
          </a:xfrm>
          <a:prstGeom prst="rect">
            <a:avLst/>
          </a:prstGeom>
        </p:spPr>
      </p:pic>
      <p:grpSp>
        <p:nvGrpSpPr>
          <p:cNvPr id="2" name="Group 6"/>
          <p:cNvGrpSpPr/>
          <p:nvPr/>
        </p:nvGrpSpPr>
        <p:grpSpPr>
          <a:xfrm>
            <a:off x="4795611" y="284502"/>
            <a:ext cx="2600780" cy="2600780"/>
            <a:chOff x="2941215" y="274214"/>
            <a:chExt cx="6309570" cy="6309570"/>
          </a:xfrm>
        </p:grpSpPr>
        <p:sp>
          <p:nvSpPr>
            <p:cNvPr id="3" name="Эллипс 3"/>
            <p:cNvSpPr/>
            <p:nvPr/>
          </p:nvSpPr>
          <p:spPr>
            <a:xfrm>
              <a:off x="2941215" y="274214"/>
              <a:ext cx="6309570" cy="6309570"/>
            </a:xfrm>
            <a:prstGeom prst="ellipse">
              <a:avLst/>
            </a:prstGeom>
            <a:solidFill>
              <a:schemeClr val="bg1"/>
            </a:solidFill>
            <a:ln>
              <a:noFill/>
            </a:ln>
            <a:effectLst>
              <a:glow rad="228600">
                <a:schemeClr val="accent3">
                  <a:alpha val="40000"/>
                  <a:satMod val="17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Прямоугольник со скругленными углами 4"/>
            <p:cNvSpPr/>
            <p:nvPr/>
          </p:nvSpPr>
          <p:spPr>
            <a:xfrm>
              <a:off x="6037078" y="593474"/>
              <a:ext cx="117844" cy="2944304"/>
            </a:xfrm>
            <a:prstGeom prst="roundRect">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Эллипс 5"/>
            <p:cNvSpPr/>
            <p:nvPr/>
          </p:nvSpPr>
          <p:spPr>
            <a:xfrm>
              <a:off x="5960116" y="3157232"/>
              <a:ext cx="271768" cy="271767"/>
            </a:xfrm>
            <a:prstGeom prst="ellipse">
              <a:avLst/>
            </a:prstGeom>
            <a:solidFill>
              <a:srgbClr val="F11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Кольцо 7"/>
          <p:cNvSpPr/>
          <p:nvPr/>
        </p:nvSpPr>
        <p:spPr>
          <a:xfrm>
            <a:off x="4710106" y="261903"/>
            <a:ext cx="2771789" cy="2645980"/>
          </a:xfrm>
          <a:prstGeom prst="donut">
            <a:avLst>
              <a:gd name="adj" fmla="val 260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0" nodeType="clickEffect">
                                  <p:stCondLst>
                                    <p:cond delay="0"/>
                                  </p:stCondLst>
                                  <p:childTnLst>
                                    <p:animRot by="21600000">
                                      <p:cBhvr>
                                        <p:cTn id="6" dur="59000" fill="hold"/>
                                        <p:tgtEl>
                                          <p:spTgt spid="2"/>
                                        </p:tgtEl>
                                        <p:attrNameLst>
                                          <p:attrName>r</p:attrName>
                                        </p:attrNameLst>
                                      </p:cBhvr>
                                    </p:animRot>
                                  </p:childTnLst>
                                </p:cTn>
                              </p:par>
                              <p:par>
                                <p:cTn id="7" presetID="21" presetClass="entr" presetSubtype="1" fill="hold" grpId="12"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59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1"/>
    </p:bldLst>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Notes Theme">
  <a:themeElements>
    <a:clrScheme name="Office Notes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Notes Theme">
      <a:majorFont>
        <a:latin typeface="Calibri"/>
        <a:ea typeface="Arial"/>
        <a:cs typeface="Arial"/>
      </a:majorFont>
      <a:minorFont>
        <a:latin typeface="Calibri"/>
        <a:ea typeface="Arial"/>
        <a:cs typeface="Arial"/>
      </a:minorFont>
    </a:fontScheme>
    <a:fmtScheme name="Office Notes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1"/>
        </a:gradFill>
      </a:fillStyleLst>
      <a:lnStyleLst>
        <a:ln w="9525" cap="flat" cmpd="sng">
          <a:solidFill>
            <a:schemeClr val="phClr">
              <a:shade val="95000"/>
              <a:satMod val="105000"/>
            </a:schemeClr>
          </a:solidFill>
          <a:prstDash val="solid"/>
        </a:ln>
        <a:ln w="25400" cap="flat" cmpd="sng">
          <a:solidFill>
            <a:schemeClr val="phClr"/>
          </a:solidFill>
          <a:prstDash val="solid"/>
        </a:ln>
        <a:ln w="38100" cap="flat" cmpd="sng">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3790</Words>
  <Application>WPS Presentation</Application>
  <PresentationFormat>Widescreen</PresentationFormat>
  <Paragraphs>41</Paragraphs>
  <Slides>18</Slides>
  <Notes>18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Arial</vt:lpstr>
      <vt:lpstr>SimSun</vt:lpstr>
      <vt:lpstr>Wingdings</vt:lpstr>
      <vt:lpstr>Times New Roman</vt:lpstr>
      <vt:lpstr>Microsoft YaHei</vt:lpstr>
      <vt:lpstr>Arial Unicode MS</vt:lpstr>
      <vt:lpstr>Calibri Light</vt:lpstr>
      <vt:lpstr>Calibri</vt:lpstr>
      <vt:lpstr>Default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Mobile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25</cp:lastModifiedBy>
  <cp:revision>2</cp:revision>
  <dcterms:created xsi:type="dcterms:W3CDTF">2017-06-21T13:57:00Z</dcterms:created>
  <dcterms:modified xsi:type="dcterms:W3CDTF">2026-02-03T12:02:28Z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2413D698185047BE8AA365C00D4BA39D_12</vt:lpwstr>
  </property>
  <property fmtid="{D5CDD505-2E9C-101B-9397-08002B2CF9AE}" pid="3" name="KSOProductBuildVer">
    <vt:lpwstr>1049-12.2.0.23196</vt:lpwstr>
  </property>
</Properties>
</file>